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137" r:id="rId5"/>
    <p:sldId id="2098" r:id="rId6"/>
    <p:sldId id="2138" r:id="rId7"/>
    <p:sldId id="2139" r:id="rId8"/>
    <p:sldId id="2140" r:id="rId9"/>
    <p:sldId id="2141" r:id="rId10"/>
    <p:sldId id="2142" r:id="rId11"/>
    <p:sldId id="2143" r:id="rId12"/>
    <p:sldId id="2144" r:id="rId13"/>
    <p:sldId id="2145" r:id="rId14"/>
    <p:sldId id="2149" r:id="rId15"/>
    <p:sldId id="2146" r:id="rId16"/>
    <p:sldId id="214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645"/>
    <a:srgbClr val="262626"/>
    <a:srgbClr val="000000"/>
    <a:srgbClr val="262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2381" autoAdjust="0"/>
  </p:normalViewPr>
  <p:slideViewPr>
    <p:cSldViewPr snapToGrid="0">
      <p:cViewPr varScale="1">
        <p:scale>
          <a:sx n="102" d="100"/>
          <a:sy n="102" d="100"/>
        </p:scale>
        <p:origin x="10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B9FB2-17A1-49CC-A54B-8087E1831851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3ACBA-7193-48F5-98FB-7F56D33FB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0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3ACBA-7193-48F5-98FB-7F56D33FBCB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9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2CBB3-A6E4-41D9-B129-F53659188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A9CD23-F904-44BC-9B88-C91E0302D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7889F-96DB-435C-B4FE-23CE6CF81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0528F-CFC2-4BDF-A57F-41328FD9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AB2CA-112D-4281-BAA8-26E4A2D7C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57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5EE83-47BF-407E-8DC3-AC697D437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44C452-0D16-4BCA-B502-EE17B128DA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ED40D-B6EC-4EAB-AA4F-EF9C9DDFC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F9E3C-3BA3-4246-B374-777DE4E6A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FC266-4146-49AF-9AE0-90AF8415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75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D606DA-4BAD-4965-8A09-6DA8692F08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137AF1-FBC1-45B2-9169-A3CD57028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1DFE4-690C-4C9D-9DED-C71E3C034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DF5CB-711D-4C30-AA75-7F6F33625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BFC50-2F51-488A-AD74-0581A091C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3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3CDDB-0C66-40BB-A861-11675227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C3AB7-73F1-46A1-926B-0EB268408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1B156-6562-44F2-8ACF-DCACFBE3E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53A0A-0DC6-4FDF-8F42-0ED0253EC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C380D-3DAF-4DAF-BAF6-FC4570A94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8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6A6E5-F2C3-49EC-AB71-0F604673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2A305-FA63-475A-82AB-6293F9B50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B0263-B2E1-4268-8766-59DAB0155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546CA-A6A1-41E0-9F4A-7A468299A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85C46-24C6-4160-8276-D895E96E5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8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26604-FE39-4791-AB16-829DE44B5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61DCB-D52D-4CFC-8555-AACD36DC3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18B3EB-C42E-4743-BA7D-89BF05AB1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BB286-B120-4A59-8950-CE543DBBC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C4902-2A9E-4AA3-A043-442BC7F8E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32FEB-8A04-436F-948B-400A6002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0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9F04D-78F4-4D2E-A1AE-40F395983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A0C32-AE2A-4C45-AABA-6586D447C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B6942-8D77-4E93-807A-87F11D010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368E5-212A-48F2-9E8D-5D32E763C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71AADB-E33D-4FA0-BAD2-C9261687F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080203-E0B2-4A4E-BF09-64C01749B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986982-2057-4D9A-919A-0DEF0CDF3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EB7C58-170B-47D0-A916-B732FF2EA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8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4D601-6434-4090-A364-A3A054E0C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413160-73C0-42DC-BE16-ED0566795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481FE-915C-4931-B462-3377FE2C8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187DC-8D67-4EC5-85E7-F75C85E3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2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5D1CCC-0674-4C53-BCBB-34B1F4D0F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52F614-F42B-4EFA-8CA8-10787332D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04709-ED46-4456-BA1C-64BBBC4FA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16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F5C75-4049-4F7D-9F39-31A8375A6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01F4E-98A5-4E4C-BC84-01ABCE016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14C1E-F37B-43AD-94A6-3828306CE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6EB77-CC6E-4EFD-81A9-FBCC8423E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19FA1-898B-4711-9DB6-417E1A59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84E04-7258-49EE-A2A5-81A0641CF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03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5AD4E-BB0A-4886-A92E-1B94101C8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E352B7-5365-4C79-AF8C-2A779653E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556F1-0A3B-4963-983C-71B043848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6173B-9FD2-494B-B5AA-632B173A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ACA5C-58E4-47F5-ABDD-4E5AB9A83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3E3ADB-48DE-4118-A3CA-315E7F48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0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837A6-82CE-4F25-9917-DDB97AAA5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10/22/2019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A5C2B-3DFA-49C7-9F3F-14A4219D76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AD110-708C-4C83-A9CE-FD73A94E0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0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4.jp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18" Type="http://schemas.openxmlformats.org/officeDocument/2006/relationships/hyperlink" Target="https://www.trails-end.com/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16.png"/><Relationship Id="rId12" Type="http://schemas.openxmlformats.org/officeDocument/2006/relationships/image" Target="../media/image26.jpg"/><Relationship Id="rId17" Type="http://schemas.openxmlformats.org/officeDocument/2006/relationships/image" Target="../media/image31.png"/><Relationship Id="rId2" Type="http://schemas.openxmlformats.org/officeDocument/2006/relationships/image" Target="../media/image4.jp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5.jpeg"/><Relationship Id="rId5" Type="http://schemas.openxmlformats.org/officeDocument/2006/relationships/image" Target="../media/image10.png"/><Relationship Id="rId15" Type="http://schemas.openxmlformats.org/officeDocument/2006/relationships/image" Target="../media/image29.jpg"/><Relationship Id="rId10" Type="http://schemas.openxmlformats.org/officeDocument/2006/relationships/image" Target="../media/image24.jpg"/><Relationship Id="rId4" Type="http://schemas.openxmlformats.org/officeDocument/2006/relationships/image" Target="../media/image12.png"/><Relationship Id="rId9" Type="http://schemas.openxmlformats.org/officeDocument/2006/relationships/image" Target="../media/image18.png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trails-end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ils-end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, hitting&#10;&#10;Description automatically generated">
            <a:extLst>
              <a:ext uri="{FF2B5EF4-FFF2-40B4-BE49-F238E27FC236}">
                <a16:creationId xmlns:a16="http://schemas.microsoft.com/office/drawing/2014/main" id="{AD3B1645-1A01-4543-820D-BF898C1069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66"/>
          <a:stretch/>
        </p:blipFill>
        <p:spPr>
          <a:xfrm>
            <a:off x="1" y="-1"/>
            <a:ext cx="6958148" cy="41888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07167D-CE3B-4F86-BB97-20F9374ED6EC}"/>
              </a:ext>
            </a:extLst>
          </p:cNvPr>
          <p:cNvSpPr txBox="1"/>
          <p:nvPr/>
        </p:nvSpPr>
        <p:spPr>
          <a:xfrm>
            <a:off x="928098" y="282958"/>
            <a:ext cx="4896469" cy="36147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 Black"/>
              </a:rPr>
              <a:t>TITLE PAGE</a:t>
            </a:r>
          </a:p>
          <a:p>
            <a:pPr algn="ctr"/>
            <a:endParaRPr lang="en-US" sz="4800" b="1" dirty="0">
              <a:solidFill>
                <a:schemeClr val="bg1"/>
              </a:solidFill>
              <a:latin typeface="Arial Black"/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rial Black"/>
              </a:rPr>
              <a:t>2023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rial Black"/>
              </a:rPr>
              <a:t>UNIT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rial Black"/>
              </a:rPr>
              <a:t>KICKOFF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DC44A1-4B80-4757-78AD-9B68BAD70E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7189" y="0"/>
            <a:ext cx="5294811" cy="6870840"/>
          </a:xfrm>
          <a:prstGeom prst="rect">
            <a:avLst/>
          </a:prstGeom>
        </p:spPr>
      </p:pic>
      <p:pic>
        <p:nvPicPr>
          <p:cNvPr id="9" name="Picture 8" descr="A picture containing graphics, colorfulness, art&#10;&#10;Description automatically generated">
            <a:extLst>
              <a:ext uri="{FF2B5EF4-FFF2-40B4-BE49-F238E27FC236}">
                <a16:creationId xmlns:a16="http://schemas.microsoft.com/office/drawing/2014/main" id="{2628ABE3-07CB-C476-8CF1-9846C9328E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54" y="5132976"/>
            <a:ext cx="4263972" cy="102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56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F92EA42A-A63A-F753-A2A6-69C8F67E6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827161E-0CAC-D406-A4BB-063914312243}"/>
              </a:ext>
            </a:extLst>
          </p:cNvPr>
          <p:cNvSpPr txBox="1">
            <a:spLocks/>
          </p:cNvSpPr>
          <p:nvPr/>
        </p:nvSpPr>
        <p:spPr>
          <a:xfrm>
            <a:off x="232446" y="518989"/>
            <a:ext cx="10515600" cy="706024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 Black"/>
                <a:ea typeface="Helvetica Neue Condensed" panose="02000503000000020004" pitchFamily="2" charset="0"/>
                <a:cs typeface="Arial Black" panose="020B0604020202020204" pitchFamily="34" charset="0"/>
              </a:rPr>
              <a:t>TRADITIONAL PRODUCTS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18342F-1EED-52E5-4F2F-277BBB794ABC}"/>
              </a:ext>
            </a:extLst>
          </p:cNvPr>
          <p:cNvSpPr txBox="1"/>
          <p:nvPr/>
        </p:nvSpPr>
        <p:spPr>
          <a:xfrm>
            <a:off x="232446" y="149657"/>
            <a:ext cx="7162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TRAIL’S END 2023</a:t>
            </a:r>
          </a:p>
        </p:txBody>
      </p:sp>
      <p:sp>
        <p:nvSpPr>
          <p:cNvPr id="8" name="TextBox 128">
            <a:extLst>
              <a:ext uri="{FF2B5EF4-FFF2-40B4-BE49-F238E27FC236}">
                <a16:creationId xmlns:a16="http://schemas.microsoft.com/office/drawing/2014/main" id="{DA5B9C12-4D84-7067-7FFD-47A2C6607350}"/>
              </a:ext>
            </a:extLst>
          </p:cNvPr>
          <p:cNvSpPr txBox="1"/>
          <p:nvPr/>
        </p:nvSpPr>
        <p:spPr>
          <a:xfrm>
            <a:off x="2781551" y="5138591"/>
            <a:ext cx="1256155" cy="49244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en-US" sz="4000" b="1" spc="100" dirty="0">
                <a:solidFill>
                  <a:srgbClr val="43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4C3282E-0883-BEA7-80FE-8F2F335EB4C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710442" y="4515819"/>
            <a:ext cx="3038544" cy="2247696"/>
            <a:chOff x="2710442" y="4515819"/>
            <a:chExt cx="3038544" cy="2247696"/>
          </a:xfrm>
        </p:grpSpPr>
        <p:pic>
          <p:nvPicPr>
            <p:cNvPr id="6" name="Picture 5" descr="A pile of chicken nuggets&#10;&#10;Description automatically generated with medium confidence">
              <a:extLst>
                <a:ext uri="{FF2B5EF4-FFF2-40B4-BE49-F238E27FC236}">
                  <a16:creationId xmlns:a16="http://schemas.microsoft.com/office/drawing/2014/main" id="{AA867EBE-5AB0-E332-62C2-77A5AACC4DC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0442" y="5701420"/>
              <a:ext cx="2177171" cy="98298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DFFB0B-162F-8CF4-4451-C90FA0E4AE4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66905" y="4515819"/>
              <a:ext cx="1993411" cy="492443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Salted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Caramel Corn</a:t>
              </a:r>
            </a:p>
          </p:txBody>
        </p:sp>
        <p:pic>
          <p:nvPicPr>
            <p:cNvPr id="9" name="Picture 8" descr="A picture containing calendar&#10;&#10;Description automatically generated">
              <a:extLst>
                <a:ext uri="{FF2B5EF4-FFF2-40B4-BE49-F238E27FC236}">
                  <a16:creationId xmlns:a16="http://schemas.microsoft.com/office/drawing/2014/main" id="{05E06660-DC4A-B968-7F53-BF0ACCA4211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9944" y="4577696"/>
              <a:ext cx="1689042" cy="2185819"/>
            </a:xfrm>
            <a:prstGeom prst="rect">
              <a:avLst/>
            </a:prstGeom>
          </p:spPr>
        </p:pic>
      </p:grpSp>
      <p:sp>
        <p:nvSpPr>
          <p:cNvPr id="13" name="TextBox 128">
            <a:extLst>
              <a:ext uri="{FF2B5EF4-FFF2-40B4-BE49-F238E27FC236}">
                <a16:creationId xmlns:a16="http://schemas.microsoft.com/office/drawing/2014/main" id="{E496ACED-608E-0B74-E6ED-018C37FA49CD}"/>
              </a:ext>
            </a:extLst>
          </p:cNvPr>
          <p:cNvSpPr txBox="1"/>
          <p:nvPr/>
        </p:nvSpPr>
        <p:spPr>
          <a:xfrm>
            <a:off x="156331" y="5313253"/>
            <a:ext cx="1006960" cy="49244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en-US" sz="4000" b="1" spc="100" dirty="0">
                <a:solidFill>
                  <a:srgbClr val="43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04B7717-C68D-47AB-4F87-040872D08CA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7284" y="4543810"/>
            <a:ext cx="2453995" cy="2929043"/>
            <a:chOff x="87284" y="4543810"/>
            <a:chExt cx="2453995" cy="2929043"/>
          </a:xfrm>
        </p:grpSpPr>
        <p:pic>
          <p:nvPicPr>
            <p:cNvPr id="11" name="Picture 10" descr="A picture containing food, plate, fruit, dried fruit&#10;&#10;Description automatically generated">
              <a:extLst>
                <a:ext uri="{FF2B5EF4-FFF2-40B4-BE49-F238E27FC236}">
                  <a16:creationId xmlns:a16="http://schemas.microsoft.com/office/drawing/2014/main" id="{BE58C179-342F-8A05-E2BC-64004CD30DC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284" y="5761717"/>
              <a:ext cx="2023461" cy="98831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CE8F33F-A359-9506-DE7A-57F64EE96E6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2379" y="4543810"/>
              <a:ext cx="1908527" cy="738664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Unbelievable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Butter Microwave Popcorn</a:t>
              </a:r>
              <a:endParaRPr kumimoji="0" 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 descr="Calendar&#10;&#10;Description automatically generated">
              <a:extLst>
                <a:ext uri="{FF2B5EF4-FFF2-40B4-BE49-F238E27FC236}">
                  <a16:creationId xmlns:a16="http://schemas.microsoft.com/office/drawing/2014/main" id="{EE3B2AF8-A1BE-3830-1F9B-2193B8F4834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1280" y="5272854"/>
              <a:ext cx="1699999" cy="2199999"/>
            </a:xfrm>
            <a:prstGeom prst="rect">
              <a:avLst/>
            </a:prstGeom>
          </p:spPr>
        </p:pic>
      </p:grpSp>
      <p:sp>
        <p:nvSpPr>
          <p:cNvPr id="18" name="TextBox 128">
            <a:extLst>
              <a:ext uri="{FF2B5EF4-FFF2-40B4-BE49-F238E27FC236}">
                <a16:creationId xmlns:a16="http://schemas.microsoft.com/office/drawing/2014/main" id="{CA063954-AE71-0CE6-BAFE-E75356FA18F7}"/>
              </a:ext>
            </a:extLst>
          </p:cNvPr>
          <p:cNvSpPr txBox="1"/>
          <p:nvPr/>
        </p:nvSpPr>
        <p:spPr>
          <a:xfrm>
            <a:off x="9195435" y="2469210"/>
            <a:ext cx="1142458" cy="49244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000" b="1" spc="100">
                <a:solidFill>
                  <a:srgbClr val="4372C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$</a:t>
            </a:r>
          </a:p>
        </p:txBody>
      </p:sp>
      <p:sp>
        <p:nvSpPr>
          <p:cNvPr id="23" name="TextBox 128">
            <a:extLst>
              <a:ext uri="{FF2B5EF4-FFF2-40B4-BE49-F238E27FC236}">
                <a16:creationId xmlns:a16="http://schemas.microsoft.com/office/drawing/2014/main" id="{C3C0D177-42D2-C235-357A-7F6EDE0C2DF5}"/>
              </a:ext>
            </a:extLst>
          </p:cNvPr>
          <p:cNvSpPr txBox="1"/>
          <p:nvPr/>
        </p:nvSpPr>
        <p:spPr>
          <a:xfrm>
            <a:off x="5977771" y="2580081"/>
            <a:ext cx="1133106" cy="49244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en-US" sz="4000" b="1" spc="100" dirty="0">
                <a:solidFill>
                  <a:srgbClr val="43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769461-6998-F08C-E420-F1152B16B04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929947" y="1738394"/>
            <a:ext cx="2872728" cy="2125895"/>
            <a:chOff x="5929947" y="1738394"/>
            <a:chExt cx="2872728" cy="2125895"/>
          </a:xfrm>
        </p:grpSpPr>
        <p:pic>
          <p:nvPicPr>
            <p:cNvPr id="21" name="Picture 20" descr="A picture containing food, white, cream, ice&#10;&#10;Description automatically generated">
              <a:extLst>
                <a:ext uri="{FF2B5EF4-FFF2-40B4-BE49-F238E27FC236}">
                  <a16:creationId xmlns:a16="http://schemas.microsoft.com/office/drawing/2014/main" id="{448483AB-6CD8-BBDD-F485-DFAABEE1813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1700" y="2947601"/>
              <a:ext cx="1478863" cy="845453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6129BD-CB62-DD04-581C-1A207CB6353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29947" y="1964543"/>
              <a:ext cx="1574510" cy="492443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White </a:t>
              </a: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Cheddar Popcorn</a:t>
              </a:r>
            </a:p>
          </p:txBody>
        </p:sp>
        <p:pic>
          <p:nvPicPr>
            <p:cNvPr id="24" name="Picture 23" descr="Text&#10;&#10;Description automatically generated">
              <a:extLst>
                <a:ext uri="{FF2B5EF4-FFF2-40B4-BE49-F238E27FC236}">
                  <a16:creationId xmlns:a16="http://schemas.microsoft.com/office/drawing/2014/main" id="{199660C0-98D3-4C66-F0CF-4F376D41950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59938" y="1738394"/>
              <a:ext cx="1642737" cy="2125895"/>
            </a:xfrm>
            <a:prstGeom prst="rect">
              <a:avLst/>
            </a:prstGeom>
          </p:spPr>
        </p:pic>
      </p:grpSp>
      <p:sp>
        <p:nvSpPr>
          <p:cNvPr id="28" name="TextBox 128">
            <a:extLst>
              <a:ext uri="{FF2B5EF4-FFF2-40B4-BE49-F238E27FC236}">
                <a16:creationId xmlns:a16="http://schemas.microsoft.com/office/drawing/2014/main" id="{2EF0CC35-4F3C-8C03-F10D-96E9B5267294}"/>
              </a:ext>
            </a:extLst>
          </p:cNvPr>
          <p:cNvSpPr txBox="1"/>
          <p:nvPr/>
        </p:nvSpPr>
        <p:spPr>
          <a:xfrm>
            <a:off x="3174126" y="2530378"/>
            <a:ext cx="927941" cy="49244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en-US" sz="4000" b="1" spc="100" dirty="0">
                <a:solidFill>
                  <a:srgbClr val="43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</a:p>
        </p:txBody>
      </p:sp>
      <p:sp>
        <p:nvSpPr>
          <p:cNvPr id="33" name="TextBox 128">
            <a:extLst>
              <a:ext uri="{FF2B5EF4-FFF2-40B4-BE49-F238E27FC236}">
                <a16:creationId xmlns:a16="http://schemas.microsoft.com/office/drawing/2014/main" id="{C40D563D-7C76-1736-703B-3E80AB7D9588}"/>
              </a:ext>
            </a:extLst>
          </p:cNvPr>
          <p:cNvSpPr txBox="1"/>
          <p:nvPr/>
        </p:nvSpPr>
        <p:spPr>
          <a:xfrm>
            <a:off x="95339" y="2545245"/>
            <a:ext cx="938132" cy="49244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000" b="1" spc="100">
                <a:solidFill>
                  <a:srgbClr val="4372C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$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96CA13-3D5B-3B81-DF0A-782A70875C1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9663" y="1734513"/>
            <a:ext cx="2928088" cy="2025536"/>
            <a:chOff x="109663" y="1734513"/>
            <a:chExt cx="2928088" cy="2025536"/>
          </a:xfrm>
        </p:grpSpPr>
        <p:pic>
          <p:nvPicPr>
            <p:cNvPr id="31" name="Picture 30" descr="A picture containing table, food, cream, white&#10;&#10;Description automatically generated">
              <a:extLst>
                <a:ext uri="{FF2B5EF4-FFF2-40B4-BE49-F238E27FC236}">
                  <a16:creationId xmlns:a16="http://schemas.microsoft.com/office/drawing/2014/main" id="{26B69DAE-AC1C-5734-F850-F5046690E2E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593" y="2939626"/>
              <a:ext cx="1619993" cy="761079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E30E992-BBCD-F90D-B5CB-8D3D515A341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663" y="1934333"/>
              <a:ext cx="1704055" cy="492443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Sweet and Salty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Kettle Corn</a:t>
              </a:r>
            </a:p>
          </p:txBody>
        </p:sp>
        <p:pic>
          <p:nvPicPr>
            <p:cNvPr id="34" name="Picture 33" descr="A book cover with a person in a kayak&#10;&#10;Description automatically generated with low confidence">
              <a:extLst>
                <a:ext uri="{FF2B5EF4-FFF2-40B4-BE49-F238E27FC236}">
                  <a16:creationId xmlns:a16="http://schemas.microsoft.com/office/drawing/2014/main" id="{605A9E60-0BEB-5629-127A-A0D8E9475CB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5065" y="1734513"/>
              <a:ext cx="1532686" cy="2025536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9499433-9FAA-AC8C-0DF9-1C54BFEAB46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942907" y="1681478"/>
            <a:ext cx="3087447" cy="2718864"/>
            <a:chOff x="8942907" y="1681478"/>
            <a:chExt cx="3087447" cy="27188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6AB7C6-BF15-F9B0-0B3A-F000C7F14AB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57677" y="1825369"/>
              <a:ext cx="1057800" cy="553998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S’mores Popcorn</a:t>
              </a:r>
              <a:endParaRPr kumimoji="0" lang="en-US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6" name="Picture 35" descr="A pile of popcorn on a black background&#10;&#10;Description automatically generated">
              <a:extLst>
                <a:ext uri="{FF2B5EF4-FFF2-40B4-BE49-F238E27FC236}">
                  <a16:creationId xmlns:a16="http://schemas.microsoft.com/office/drawing/2014/main" id="{5D4FB1A9-F7C7-A885-B53D-3A2BECC4F3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2907" y="2696018"/>
              <a:ext cx="2215622" cy="1704324"/>
            </a:xfrm>
            <a:prstGeom prst="rect">
              <a:avLst/>
            </a:prstGeom>
          </p:spPr>
        </p:pic>
        <p:pic>
          <p:nvPicPr>
            <p:cNvPr id="19" name="Picture 18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865A2E58-9BEB-4043-CF34-9136BBCB21E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37893" y="1681478"/>
              <a:ext cx="1692461" cy="219024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694E9C-84B7-6652-4EE2-F55104EE161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138604" y="1828241"/>
            <a:ext cx="2599089" cy="2163457"/>
            <a:chOff x="3138604" y="1828241"/>
            <a:chExt cx="2599089" cy="216345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062D885-BE40-B869-ECA5-87C3A3FFC80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15387" y="1997379"/>
              <a:ext cx="1682337" cy="246221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Popping Corn</a:t>
              </a:r>
              <a:endParaRPr kumimoji="0" 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Picture 25" descr="A picture containing food, plate, indoor, fruit&#10;&#10;Description automatically generated">
              <a:extLst>
                <a:ext uri="{FF2B5EF4-FFF2-40B4-BE49-F238E27FC236}">
                  <a16:creationId xmlns:a16="http://schemas.microsoft.com/office/drawing/2014/main" id="{2F53F85D-2392-AC64-EC14-69729E5505D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8604" y="3027887"/>
              <a:ext cx="1848560" cy="618341"/>
            </a:xfrm>
            <a:prstGeom prst="rect">
              <a:avLst/>
            </a:prstGeom>
          </p:spPr>
        </p:pic>
        <p:pic>
          <p:nvPicPr>
            <p:cNvPr id="29" name="Picture 28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C7B8753D-D894-4FB6-3C5C-64F5F8120BF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5931" y="1828241"/>
              <a:ext cx="1671762" cy="2163457"/>
            </a:xfrm>
            <a:prstGeom prst="rect">
              <a:avLst/>
            </a:prstGeom>
          </p:spPr>
        </p:pic>
      </p:grpSp>
      <p:sp>
        <p:nvSpPr>
          <p:cNvPr id="47" name="TextBox 128">
            <a:extLst>
              <a:ext uri="{FF2B5EF4-FFF2-40B4-BE49-F238E27FC236}">
                <a16:creationId xmlns:a16="http://schemas.microsoft.com/office/drawing/2014/main" id="{677B0487-86FD-B588-1F27-A5F13618BE42}"/>
              </a:ext>
            </a:extLst>
          </p:cNvPr>
          <p:cNvSpPr txBox="1"/>
          <p:nvPr/>
        </p:nvSpPr>
        <p:spPr>
          <a:xfrm>
            <a:off x="6035396" y="5237706"/>
            <a:ext cx="1063092" cy="49244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en-US" sz="4000" b="1" spc="100" dirty="0">
                <a:solidFill>
                  <a:srgbClr val="43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A30C4C7-456A-3924-9710-4B2C2D51643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941823" y="4473563"/>
            <a:ext cx="2904165" cy="2228496"/>
            <a:chOff x="5941823" y="4473563"/>
            <a:chExt cx="2904165" cy="2228496"/>
          </a:xfrm>
        </p:grpSpPr>
        <p:pic>
          <p:nvPicPr>
            <p:cNvPr id="45" name="Picture 44" descr="A picture containing doughnut, donut, food, chocolate&#10;&#10;Description automatically generated">
              <a:extLst>
                <a:ext uri="{FF2B5EF4-FFF2-40B4-BE49-F238E27FC236}">
                  <a16:creationId xmlns:a16="http://schemas.microsoft.com/office/drawing/2014/main" id="{5E0F5372-204B-E603-82EE-F7E914735AD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1823" y="5927433"/>
              <a:ext cx="1688740" cy="772533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E411612-C60D-5D36-493C-04B9BF9D5F3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53355" y="4534344"/>
              <a:ext cx="1178764" cy="553998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Chocolatey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Pretzels</a:t>
              </a:r>
            </a:p>
          </p:txBody>
        </p:sp>
        <p:pic>
          <p:nvPicPr>
            <p:cNvPr id="48" name="Picture 47" descr="Calendar&#10;&#10;Description automatically generated">
              <a:extLst>
                <a:ext uri="{FF2B5EF4-FFF2-40B4-BE49-F238E27FC236}">
                  <a16:creationId xmlns:a16="http://schemas.microsoft.com/office/drawing/2014/main" id="{D9741053-F41D-5AA6-EBC9-5A6532F1584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3968" y="4473563"/>
              <a:ext cx="1722020" cy="2228496"/>
            </a:xfrm>
            <a:prstGeom prst="rect">
              <a:avLst/>
            </a:prstGeom>
          </p:spPr>
        </p:pic>
      </p:grpSp>
      <p:sp>
        <p:nvSpPr>
          <p:cNvPr id="52" name="TextBox 128">
            <a:extLst>
              <a:ext uri="{FF2B5EF4-FFF2-40B4-BE49-F238E27FC236}">
                <a16:creationId xmlns:a16="http://schemas.microsoft.com/office/drawing/2014/main" id="{DDC72B51-3DC4-6A57-063B-07D5E28B11A7}"/>
              </a:ext>
            </a:extLst>
          </p:cNvPr>
          <p:cNvSpPr txBox="1"/>
          <p:nvPr/>
        </p:nvSpPr>
        <p:spPr>
          <a:xfrm>
            <a:off x="9096499" y="5138590"/>
            <a:ext cx="935771" cy="49244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en-US" sz="4000" b="1" spc="100" dirty="0">
                <a:solidFill>
                  <a:srgbClr val="43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90DB1F5-406E-24A1-5686-8006AFE43D6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942907" y="2952803"/>
            <a:ext cx="3642523" cy="4183928"/>
            <a:chOff x="8942907" y="2952803"/>
            <a:chExt cx="3642523" cy="4183928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F4458066-F8AB-A6E3-DEE4-89C5875C9E5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42907" y="5830595"/>
              <a:ext cx="2012603" cy="925895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1CD6FA7-60A7-FD08-C9F3-FBA7FE0A71D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39418" y="4506978"/>
              <a:ext cx="1026627" cy="553998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Sea Salt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Popcorn</a:t>
              </a:r>
            </a:p>
          </p:txBody>
        </p:sp>
        <p:pic>
          <p:nvPicPr>
            <p:cNvPr id="53" name="Picture 5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FE877511-28C2-3F49-343B-64899F3A030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52395" y="2952803"/>
              <a:ext cx="3233035" cy="4183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3807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>
            <a:extLst>
              <a:ext uri="{FF2B5EF4-FFF2-40B4-BE49-F238E27FC236}">
                <a16:creationId xmlns:a16="http://schemas.microsoft.com/office/drawing/2014/main" id="{086C8203-B8FA-6055-A044-8093251B3BF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208932" cy="6858000"/>
            <a:chOff x="0" y="0"/>
            <a:chExt cx="12208932" cy="6858000"/>
          </a:xfrm>
        </p:grpSpPr>
        <p:pic>
          <p:nvPicPr>
            <p:cNvPr id="2" name="Picture 1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F92EA42A-A63A-F753-A2A6-69C8F67E65C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Picture 7" descr="Calendar&#10;&#10;Description automatically generated">
              <a:extLst>
                <a:ext uri="{FF2B5EF4-FFF2-40B4-BE49-F238E27FC236}">
                  <a16:creationId xmlns:a16="http://schemas.microsoft.com/office/drawing/2014/main" id="{2F322173-B60C-0A8E-8FD2-6E7CA600082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3973" y="5091078"/>
              <a:ext cx="1429386" cy="1617297"/>
            </a:xfrm>
            <a:prstGeom prst="rect">
              <a:avLst/>
            </a:prstGeom>
          </p:spPr>
        </p:pic>
        <p:pic>
          <p:nvPicPr>
            <p:cNvPr id="13" name="Picture 12" descr="Text&#10;&#10;Description automatically generated">
              <a:extLst>
                <a:ext uri="{FF2B5EF4-FFF2-40B4-BE49-F238E27FC236}">
                  <a16:creationId xmlns:a16="http://schemas.microsoft.com/office/drawing/2014/main" id="{6EA67CB8-05E5-E816-E4F7-6E88ABB02C2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0224" y="1516646"/>
              <a:ext cx="1333764" cy="1726048"/>
            </a:xfrm>
            <a:prstGeom prst="rect">
              <a:avLst/>
            </a:prstGeom>
          </p:spPr>
        </p:pic>
        <p:pic>
          <p:nvPicPr>
            <p:cNvPr id="6" name="Picture 5" descr="Calendar&#10;&#10;Description automatically generated">
              <a:extLst>
                <a:ext uri="{FF2B5EF4-FFF2-40B4-BE49-F238E27FC236}">
                  <a16:creationId xmlns:a16="http://schemas.microsoft.com/office/drawing/2014/main" id="{C3EC8700-7FDF-C51E-B16A-FD56B84E3CE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851" y="1541619"/>
              <a:ext cx="1699999" cy="2199999"/>
            </a:xfrm>
            <a:prstGeom prst="rect">
              <a:avLst/>
            </a:prstGeom>
          </p:spPr>
        </p:pic>
        <p:sp>
          <p:nvSpPr>
            <p:cNvPr id="45" name="Title 1">
              <a:extLst>
                <a:ext uri="{FF2B5EF4-FFF2-40B4-BE49-F238E27FC236}">
                  <a16:creationId xmlns:a16="http://schemas.microsoft.com/office/drawing/2014/main" id="{207DB218-374E-C157-66ED-E65766D2CFD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6331" y="292666"/>
              <a:ext cx="10515600" cy="706024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b="1" dirty="0">
                  <a:solidFill>
                    <a:schemeClr val="bg1"/>
                  </a:solidFill>
                  <a:latin typeface="Arial Black"/>
                  <a:ea typeface="Helvetica Neue Condensed" panose="02000503000000020004" pitchFamily="2" charset="0"/>
                  <a:cs typeface="Arial Black" panose="020B0604020202020204" pitchFamily="34" charset="0"/>
                </a:rPr>
                <a:t>2023 ONLINE ASSORTMENT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1158030-55FF-4F2D-871E-B06A2B689A4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47559" y="5262184"/>
              <a:ext cx="3476144" cy="1292662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b="1" u="sng" dirty="0">
                  <a:solidFill>
                    <a:schemeClr val="tx1"/>
                  </a:solidFill>
                </a:rPr>
                <a:t>LIMITED TIME OFFERINGS: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Snowflake Pretzels 7 oz $35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Peppermint Bark 9 oz $40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Dark Choc Sea Salt Caramels 10.5 oz $35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Chocolate Lovers Bundle $95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Chocolate Trio Bundle $110</a:t>
              </a:r>
            </a:p>
          </p:txBody>
        </p:sp>
        <p:pic>
          <p:nvPicPr>
            <p:cNvPr id="16" name="Picture 15" descr="A picture containing calendar&#10;&#10;Description automatically generated">
              <a:extLst>
                <a:ext uri="{FF2B5EF4-FFF2-40B4-BE49-F238E27FC236}">
                  <a16:creationId xmlns:a16="http://schemas.microsoft.com/office/drawing/2014/main" id="{B4CE62DF-405D-4FE4-485F-1B2003708CD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3839" y="1523266"/>
              <a:ext cx="1333764" cy="1726048"/>
            </a:xfrm>
            <a:prstGeom prst="rect">
              <a:avLst/>
            </a:prstGeom>
          </p:spPr>
        </p:pic>
        <p:pic>
          <p:nvPicPr>
            <p:cNvPr id="18" name="Picture 17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67F6E97D-7388-BBC4-19FE-0C5930CB820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68527" y="1495785"/>
              <a:ext cx="1375188" cy="177965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4AE84B6-C991-0EE2-20B3-470BF69A46D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292702" y="1457816"/>
              <a:ext cx="2824859" cy="1844121"/>
            </a:xfrm>
            <a:prstGeom prst="rect">
              <a:avLst/>
            </a:prstGeom>
          </p:spPr>
        </p:pic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291F7F31-3115-0570-6B0D-BD8C79F2730F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362268" y="1495785"/>
              <a:ext cx="1794801" cy="1701317"/>
              <a:chOff x="2362268" y="1495785"/>
              <a:chExt cx="1794801" cy="1701317"/>
            </a:xfrm>
          </p:grpSpPr>
          <p:pic>
            <p:nvPicPr>
              <p:cNvPr id="25" name="Picture 24" descr="A picture containing graphical user interface&#10;&#10;Description automatically generated">
                <a:extLst>
                  <a:ext uri="{FF2B5EF4-FFF2-40B4-BE49-F238E27FC236}">
                    <a16:creationId xmlns:a16="http://schemas.microsoft.com/office/drawing/2014/main" id="{9360E5B1-768A-19E4-0A5E-4D5AE3BB257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43322" y="1495785"/>
                <a:ext cx="1313747" cy="1662772"/>
              </a:xfrm>
              <a:prstGeom prst="rect">
                <a:avLst/>
              </a:prstGeom>
              <a:noFill/>
              <a:effectLst/>
            </p:spPr>
          </p:pic>
          <p:pic>
            <p:nvPicPr>
              <p:cNvPr id="24" name="Picture 23" descr="A picture containing graphical user interface&#10;&#10;Description automatically generated">
                <a:extLst>
                  <a:ext uri="{FF2B5EF4-FFF2-40B4-BE49-F238E27FC236}">
                    <a16:creationId xmlns:a16="http://schemas.microsoft.com/office/drawing/2014/main" id="{07ECBEA5-9DA2-7C74-3D2F-9A0C0E94B6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62268" y="1603351"/>
                <a:ext cx="1202413" cy="1593751"/>
              </a:xfrm>
              <a:prstGeom prst="rect">
                <a:avLst/>
              </a:prstGeom>
              <a:noFill/>
              <a:effectLst/>
            </p:spPr>
          </p:pic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A924243C-2FDC-511E-E78B-AD2EA1EEC1C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504175" y="3381380"/>
              <a:ext cx="1450104" cy="1453177"/>
              <a:chOff x="1847359" y="3198563"/>
              <a:chExt cx="1349256" cy="1330418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78B0583-4832-12B4-D0F1-03FCD7B34D70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847359" y="4344315"/>
                <a:ext cx="1349256" cy="184666"/>
              </a:xfrm>
              <a:prstGeom prst="rect">
                <a:avLst/>
              </a:prstGeom>
              <a:noFill/>
              <a:effectLst/>
            </p:spPr>
            <p:txBody>
              <a:bodyPr wrap="square" lIns="0" tIns="0" rIns="0" bIns="0" rtlCol="0" anchor="b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ctr"/>
                <a:r>
                  <a:rPr lang="en-US" sz="1200" dirty="0"/>
                  <a:t>Movie Night Bundle</a:t>
                </a:r>
                <a:endParaRPr lang="en-US" sz="12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pic>
            <p:nvPicPr>
              <p:cNvPr id="56" name="Picture 55" descr="A picture containing text, snack, food&#10;&#10;Description automatically generated">
                <a:extLst>
                  <a:ext uri="{FF2B5EF4-FFF2-40B4-BE49-F238E27FC236}">
                    <a16:creationId xmlns:a16="http://schemas.microsoft.com/office/drawing/2014/main" id="{AD4C508C-18AB-672A-5C6E-FB6DC3E8A1E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4166" y="3198563"/>
                <a:ext cx="1119427" cy="1119428"/>
              </a:xfrm>
              <a:prstGeom prst="rect">
                <a:avLst/>
              </a:prstGeom>
            </p:spPr>
          </p:pic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6777C05B-A759-8968-1D6F-1BC0CB7E94AF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359553" y="3363456"/>
              <a:ext cx="1629137" cy="1433597"/>
              <a:chOff x="196605" y="3115906"/>
              <a:chExt cx="1629137" cy="1433597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6963C1E-9AD6-29DF-5007-EAD434E45077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96605" y="4364837"/>
                <a:ext cx="1629137" cy="184666"/>
              </a:xfrm>
              <a:prstGeom prst="rect">
                <a:avLst/>
              </a:prstGeom>
              <a:noFill/>
              <a:effectLst/>
            </p:spPr>
            <p:txBody>
              <a:bodyPr wrap="square" lIns="0" tIns="0" rIns="0" bIns="0" rtlCol="0" anchor="b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ctr"/>
                <a:r>
                  <a:rPr lang="en-US" sz="1200" dirty="0"/>
                  <a:t>Road Trip Variety Pack</a:t>
                </a:r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089F0201-F3D9-B77C-AFEF-A0AB80EE28F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470" y="3115906"/>
                <a:ext cx="1205435" cy="1197153"/>
              </a:xfrm>
              <a:prstGeom prst="rect">
                <a:avLst/>
              </a:prstGeom>
            </p:spPr>
          </p:pic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41585D3-D800-4C83-7E14-C63E5390DF1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4265483" y="3381378"/>
              <a:ext cx="1408611" cy="1604437"/>
              <a:chOff x="3102603" y="3276052"/>
              <a:chExt cx="1408611" cy="1604437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281F2EB-94AA-CE0D-B14C-3AA04A9AE753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180409" y="4695823"/>
                <a:ext cx="1192718" cy="184666"/>
              </a:xfrm>
              <a:prstGeom prst="rect">
                <a:avLst/>
              </a:prstGeom>
              <a:noFill/>
              <a:effectLst/>
            </p:spPr>
            <p:txBody>
              <a:bodyPr wrap="square" lIns="0" tIns="0" rIns="0" bIns="0" rtlCol="0" anchor="b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Picnic Bundle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8" name="Picture 57" descr="A picture containing text, human face, person, clothing&#10;&#10;Description automatically generated">
                <a:extLst>
                  <a:ext uri="{FF2B5EF4-FFF2-40B4-BE49-F238E27FC236}">
                    <a16:creationId xmlns:a16="http://schemas.microsoft.com/office/drawing/2014/main" id="{0DFD8B94-15A3-00C7-A905-0D2A53C37AB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2603" y="3276052"/>
                <a:ext cx="1408611" cy="1408611"/>
              </a:xfrm>
              <a:prstGeom prst="rect">
                <a:avLst/>
              </a:prstGeom>
            </p:spPr>
          </p:pic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99FBFDF0-353F-5860-B247-8448C2C1B2E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005563" y="3465348"/>
              <a:ext cx="1574465" cy="1516164"/>
              <a:chOff x="4440976" y="3624515"/>
              <a:chExt cx="1574465" cy="1516164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F023942-692C-D6BF-A577-EEEBA86FF604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440976" y="4956013"/>
                <a:ext cx="1574465" cy="184666"/>
              </a:xfrm>
              <a:prstGeom prst="rect">
                <a:avLst/>
              </a:prstGeom>
              <a:noFill/>
              <a:effectLst/>
            </p:spPr>
            <p:txBody>
              <a:bodyPr wrap="square" lIns="0" tIns="0" rIns="0" bIns="0" rtlCol="0" anchor="b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Let’s Go Hiking Bundle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8801618F-A8DE-64B0-9159-5DAC21EFC6D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33612" y="3624515"/>
                <a:ext cx="1389194" cy="1261826"/>
              </a:xfrm>
              <a:prstGeom prst="rect">
                <a:avLst/>
              </a:prstGeom>
            </p:spPr>
          </p:pic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D94DBB61-3175-ACDF-D5CE-9F58662A16B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976598" y="3507218"/>
              <a:ext cx="1519081" cy="1472651"/>
              <a:chOff x="6022081" y="3697835"/>
              <a:chExt cx="1519081" cy="1472651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20C2036-023C-9D3D-A84D-FD25975317D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024267" y="4985820"/>
                <a:ext cx="1457987" cy="184666"/>
              </a:xfrm>
              <a:prstGeom prst="rect">
                <a:avLst/>
              </a:prstGeom>
              <a:noFill/>
              <a:effectLst/>
            </p:spPr>
            <p:txBody>
              <a:bodyPr wrap="square" lIns="0" tIns="0" rIns="0" bIns="0" rtlCol="0" anchor="b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ctr"/>
                <a:r>
                  <a:rPr lang="en-US" sz="1200" dirty="0"/>
                  <a:t>Ultimate Snack Pack</a:t>
                </a:r>
                <a:endParaRPr lang="en-US" sz="12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CB85A6B8-417D-6992-8EB1-553F3D8A43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22081" y="3697835"/>
                <a:ext cx="1519081" cy="1253485"/>
              </a:xfrm>
              <a:prstGeom prst="rect">
                <a:avLst/>
              </a:prstGeom>
            </p:spPr>
          </p:pic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0D011828-9B8A-FA9D-ADB4-4081C17722B7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0103291" y="3333553"/>
              <a:ext cx="1475263" cy="1662625"/>
              <a:chOff x="7887544" y="3476742"/>
              <a:chExt cx="1475263" cy="1662625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5608B8C-127B-735A-B757-13212EEC48CA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904820" y="4954701"/>
                <a:ext cx="1457987" cy="184666"/>
              </a:xfrm>
              <a:prstGeom prst="rect">
                <a:avLst/>
              </a:prstGeom>
              <a:noFill/>
              <a:effectLst/>
            </p:spPr>
            <p:txBody>
              <a:bodyPr wrap="square" lIns="0" tIns="0" rIns="0" bIns="0" rtlCol="0" anchor="b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ctr"/>
                <a:r>
                  <a:rPr lang="en-US" sz="1200" dirty="0"/>
                  <a:t>Game Night Bundle</a:t>
                </a:r>
                <a:endParaRPr lang="en-US" sz="12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pic>
            <p:nvPicPr>
              <p:cNvPr id="83" name="Picture 82" descr="A picture containing text, food, corn, snack&#10;&#10;Description automatically generated">
                <a:extLst>
                  <a:ext uri="{FF2B5EF4-FFF2-40B4-BE49-F238E27FC236}">
                    <a16:creationId xmlns:a16="http://schemas.microsoft.com/office/drawing/2014/main" id="{4A24FE26-6E5D-623A-0EB4-F86D3264740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87544" y="3476742"/>
                <a:ext cx="1466957" cy="1466957"/>
              </a:xfrm>
              <a:prstGeom prst="rect">
                <a:avLst/>
              </a:prstGeom>
            </p:spPr>
          </p:pic>
        </p:grp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87683EFB-DB0F-D4D4-32E9-09DBF6918C1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09633" y="5062258"/>
              <a:ext cx="1182434" cy="1556192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F8A6254-6A68-622E-B33D-89627EC7F8D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215425" y="5213250"/>
              <a:ext cx="1349256" cy="1303474"/>
            </a:xfrm>
            <a:prstGeom prst="rect">
              <a:avLst/>
            </a:prstGeom>
          </p:spPr>
        </p:pic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CD386903-C5ED-1117-1E29-720F58785A3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824461" y="5083137"/>
              <a:ext cx="1944066" cy="1625238"/>
              <a:chOff x="8066976" y="5208396"/>
              <a:chExt cx="1789077" cy="1553968"/>
            </a:xfrm>
          </p:grpSpPr>
          <p:pic>
            <p:nvPicPr>
              <p:cNvPr id="11" name="Picture 10" descr="Calendar&#10;&#10;Description automatically generated">
                <a:extLst>
                  <a:ext uri="{FF2B5EF4-FFF2-40B4-BE49-F238E27FC236}">
                    <a16:creationId xmlns:a16="http://schemas.microsoft.com/office/drawing/2014/main" id="{0970E273-31F4-B106-D533-8EE8465A317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63335" y="5208396"/>
                <a:ext cx="1192718" cy="1543517"/>
              </a:xfrm>
              <a:prstGeom prst="rect">
                <a:avLst/>
              </a:prstGeom>
            </p:spPr>
          </p:pic>
          <p:pic>
            <p:nvPicPr>
              <p:cNvPr id="10" name="Picture 9" descr="Calendar&#10;&#10;Description automatically generated">
                <a:extLst>
                  <a:ext uri="{FF2B5EF4-FFF2-40B4-BE49-F238E27FC236}">
                    <a16:creationId xmlns:a16="http://schemas.microsoft.com/office/drawing/2014/main" id="{E1DD4EF1-E176-00EA-1B7B-4CEB02DF054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66976" y="5218847"/>
                <a:ext cx="1192718" cy="1543517"/>
              </a:xfrm>
              <a:prstGeom prst="rect">
                <a:avLst/>
              </a:prstGeom>
            </p:spPr>
          </p:pic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BA8874B-A132-102A-E5D7-9FA8245CC7A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55403" y="6574334"/>
              <a:ext cx="23535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/>
                <a:t>*Products &amp; Pricing are subject to change</a:t>
              </a:r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19AB5C3D-623D-C177-4768-5889D6498A5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0654595">
              <a:off x="230300" y="1813036"/>
              <a:ext cx="822949" cy="502925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$27</a:t>
              </a:r>
            </a:p>
          </p:txBody>
        </p:sp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1D97E018-53CC-69C2-329F-459D42AB017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0654595">
              <a:off x="2285080" y="1926798"/>
              <a:ext cx="751908" cy="434521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$34</a:t>
              </a:r>
            </a:p>
          </p:txBody>
        </p:sp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0AB297AA-A9BE-F7A5-9271-2270C8E85B3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0654595">
              <a:off x="7491429" y="1589690"/>
              <a:ext cx="843135" cy="513223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$25</a:t>
              </a:r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79C7E6BE-C8B9-4A55-F8CF-27AD9E4BEBB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0654595">
              <a:off x="5916129" y="1534487"/>
              <a:ext cx="772838" cy="50452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$25</a:t>
              </a:r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406ACD00-2360-F0A2-D289-AC827F25612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0654595">
              <a:off x="2213649" y="3210905"/>
              <a:ext cx="815986" cy="497534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$42</a:t>
              </a:r>
            </a:p>
          </p:txBody>
        </p:sp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id="{DB6BDA43-7C78-AFF2-4DE2-C591D5CC4FF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0654595">
              <a:off x="4343908" y="1567558"/>
              <a:ext cx="813118" cy="397398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$20</a:t>
              </a:r>
            </a:p>
          </p:txBody>
        </p:sp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A7EFA2CA-4851-4672-A161-FEAC2734D67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0654595">
              <a:off x="4115084" y="3268788"/>
              <a:ext cx="794389" cy="463771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$47</a:t>
              </a:r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0A783F13-EA55-BCB4-B3C9-BB6DA141A1C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0983625">
              <a:off x="146305" y="3315500"/>
              <a:ext cx="888360" cy="5097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$72</a:t>
              </a:r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C6D3F036-88B1-E83F-A520-E045AA1BD74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301211" y="2327171"/>
              <a:ext cx="784513" cy="459043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$50</a:t>
              </a:r>
            </a:p>
          </p:txBody>
        </p:sp>
        <p:sp>
          <p:nvSpPr>
            <p:cNvPr id="34" name="Star: 6 Points 33">
              <a:extLst>
                <a:ext uri="{FF2B5EF4-FFF2-40B4-BE49-F238E27FC236}">
                  <a16:creationId xmlns:a16="http://schemas.microsoft.com/office/drawing/2014/main" id="{789A19B7-8D17-6623-1169-8D9638DDA37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0108" y="3149908"/>
              <a:ext cx="663484" cy="635237"/>
            </a:xfrm>
            <a:prstGeom prst="star6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NEW</a:t>
              </a:r>
            </a:p>
          </p:txBody>
        </p:sp>
        <p:sp>
          <p:nvSpPr>
            <p:cNvPr id="35" name="Star: 6 Points 34">
              <a:extLst>
                <a:ext uri="{FF2B5EF4-FFF2-40B4-BE49-F238E27FC236}">
                  <a16:creationId xmlns:a16="http://schemas.microsoft.com/office/drawing/2014/main" id="{17817106-8E7A-CAD4-7B44-EA269679AC6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88226" y="2735286"/>
              <a:ext cx="655490" cy="514028"/>
            </a:xfrm>
            <a:prstGeom prst="star6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NEW</a:t>
              </a:r>
            </a:p>
          </p:txBody>
        </p:sp>
        <p:sp>
          <p:nvSpPr>
            <p:cNvPr id="37" name="Star: 6 Points 36">
              <a:extLst>
                <a:ext uri="{FF2B5EF4-FFF2-40B4-BE49-F238E27FC236}">
                  <a16:creationId xmlns:a16="http://schemas.microsoft.com/office/drawing/2014/main" id="{74D99A4A-6164-1659-8BE1-7CB9359C194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54868" y="1464695"/>
              <a:ext cx="656081" cy="629978"/>
            </a:xfrm>
            <a:prstGeom prst="star6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NEW</a:t>
              </a:r>
            </a:p>
          </p:txBody>
        </p:sp>
        <p:sp>
          <p:nvSpPr>
            <p:cNvPr id="41" name="Star: 6 Points 40">
              <a:extLst>
                <a:ext uri="{FF2B5EF4-FFF2-40B4-BE49-F238E27FC236}">
                  <a16:creationId xmlns:a16="http://schemas.microsoft.com/office/drawing/2014/main" id="{33EF6B19-270C-472D-3594-C6D78440E74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74501" y="2634289"/>
              <a:ext cx="641844" cy="524268"/>
            </a:xfrm>
            <a:prstGeom prst="star6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NEW</a:t>
              </a:r>
            </a:p>
          </p:txBody>
        </p:sp>
        <p:sp>
          <p:nvSpPr>
            <p:cNvPr id="42" name="Star: 6 Points 41">
              <a:extLst>
                <a:ext uri="{FF2B5EF4-FFF2-40B4-BE49-F238E27FC236}">
                  <a16:creationId xmlns:a16="http://schemas.microsoft.com/office/drawing/2014/main" id="{3C4E37D1-17C8-3341-FD48-1F860170FFA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324673" y="4326986"/>
              <a:ext cx="687433" cy="611254"/>
            </a:xfrm>
            <a:prstGeom prst="star6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NEW</a:t>
              </a:r>
            </a:p>
          </p:txBody>
        </p:sp>
        <p:sp>
          <p:nvSpPr>
            <p:cNvPr id="43" name="Star: 6 Points 42">
              <a:extLst>
                <a:ext uri="{FF2B5EF4-FFF2-40B4-BE49-F238E27FC236}">
                  <a16:creationId xmlns:a16="http://schemas.microsoft.com/office/drawing/2014/main" id="{9190363E-E458-6C44-C074-DCFE103F237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89824" y="4064013"/>
              <a:ext cx="632696" cy="536455"/>
            </a:xfrm>
            <a:prstGeom prst="star6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NEW</a:t>
              </a:r>
            </a:p>
          </p:txBody>
        </p:sp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01401155-EC83-8688-2110-AF5D9BB5C47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0654595">
              <a:off x="5864185" y="3395890"/>
              <a:ext cx="785121" cy="460991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$62</a:t>
              </a:r>
            </a:p>
          </p:txBody>
        </p:sp>
        <p:sp>
          <p:nvSpPr>
            <p:cNvPr id="47" name="Flowchart: Connector 46">
              <a:extLst>
                <a:ext uri="{FF2B5EF4-FFF2-40B4-BE49-F238E27FC236}">
                  <a16:creationId xmlns:a16="http://schemas.microsoft.com/office/drawing/2014/main" id="{813D7FE0-FB9A-1B4C-911A-286943CD3A4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1044006">
              <a:off x="9772821" y="3618333"/>
              <a:ext cx="777392" cy="427082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$45</a:t>
              </a:r>
            </a:p>
          </p:txBody>
        </p:sp>
        <p:sp>
          <p:nvSpPr>
            <p:cNvPr id="51" name="Flowchart: Connector 50">
              <a:extLst>
                <a:ext uri="{FF2B5EF4-FFF2-40B4-BE49-F238E27FC236}">
                  <a16:creationId xmlns:a16="http://schemas.microsoft.com/office/drawing/2014/main" id="{3A63A706-3513-81B9-7417-83B325B9568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0519565">
              <a:off x="7734446" y="3488095"/>
              <a:ext cx="751324" cy="466745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$54</a:t>
              </a:r>
            </a:p>
          </p:txBody>
        </p:sp>
        <p:sp>
          <p:nvSpPr>
            <p:cNvPr id="52" name="Flowchart: Connector 51">
              <a:extLst>
                <a:ext uri="{FF2B5EF4-FFF2-40B4-BE49-F238E27FC236}">
                  <a16:creationId xmlns:a16="http://schemas.microsoft.com/office/drawing/2014/main" id="{57AFEE06-CC78-F7A4-E971-833F29FA9F3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0103359">
              <a:off x="2063464" y="5095327"/>
              <a:ext cx="830754" cy="415062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$35</a:t>
              </a:r>
            </a:p>
          </p:txBody>
        </p:sp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457BA099-AE42-F630-5468-5116C50FDBE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0081436">
              <a:off x="4001617" y="5196016"/>
              <a:ext cx="837094" cy="376208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$30</a:t>
              </a:r>
            </a:p>
          </p:txBody>
        </p:sp>
        <p:sp>
          <p:nvSpPr>
            <p:cNvPr id="55" name="Flowchart: Connector 54">
              <a:extLst>
                <a:ext uri="{FF2B5EF4-FFF2-40B4-BE49-F238E27FC236}">
                  <a16:creationId xmlns:a16="http://schemas.microsoft.com/office/drawing/2014/main" id="{33ECD1D6-2944-0B39-5C68-3178577D08A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0364186">
              <a:off x="254172" y="5101468"/>
              <a:ext cx="830754" cy="415062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$27</a:t>
              </a:r>
            </a:p>
          </p:txBody>
        </p:sp>
        <p:sp>
          <p:nvSpPr>
            <p:cNvPr id="57" name="Flowchart: Connector 56">
              <a:extLst>
                <a:ext uri="{FF2B5EF4-FFF2-40B4-BE49-F238E27FC236}">
                  <a16:creationId xmlns:a16="http://schemas.microsoft.com/office/drawing/2014/main" id="{D4419E25-2F7C-6A11-2901-DDF32B18430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0346484">
              <a:off x="5596799" y="5202498"/>
              <a:ext cx="830754" cy="415062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$55</a:t>
              </a: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3F6E430E-2785-5159-8BA7-51AA296DBC21}"/>
              </a:ext>
            </a:extLst>
          </p:cNvPr>
          <p:cNvSpPr txBox="1"/>
          <p:nvPr/>
        </p:nvSpPr>
        <p:spPr>
          <a:xfrm>
            <a:off x="210456" y="887820"/>
            <a:ext cx="3034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https://www.trails-end.com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F92EA42A-A63A-F753-A2A6-69C8F67E6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0B3281D-3B44-D676-E95A-093B58937F64}"/>
              </a:ext>
            </a:extLst>
          </p:cNvPr>
          <p:cNvSpPr txBox="1">
            <a:spLocks/>
          </p:cNvSpPr>
          <p:nvPr/>
        </p:nvSpPr>
        <p:spPr>
          <a:xfrm>
            <a:off x="359228" y="399964"/>
            <a:ext cx="10515600" cy="823070"/>
          </a:xfrm>
          <a:prstGeom prst="rect">
            <a:avLst/>
          </a:prstGeom>
        </p:spPr>
        <p:txBody>
          <a:bodyPr lIns="91440" tIns="45720" rIns="91440" bIns="4572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 Black"/>
                <a:ea typeface="Helvetica Neue Condensed" panose="02000503000000020004" pitchFamily="2" charset="0"/>
                <a:cs typeface="Arial Black" panose="020B0604020202020204" pitchFamily="34" charset="0"/>
              </a:rPr>
              <a:t>KEY DATES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E1A07F-F9A2-81DE-A276-DB1473327A9B}"/>
              </a:ext>
            </a:extLst>
          </p:cNvPr>
          <p:cNvSpPr txBox="1">
            <a:spLocks/>
          </p:cNvSpPr>
          <p:nvPr/>
        </p:nvSpPr>
        <p:spPr>
          <a:xfrm>
            <a:off x="838199" y="1608818"/>
            <a:ext cx="6546273" cy="49748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62626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Add these dates to your Calendar</a:t>
            </a:r>
          </a:p>
          <a:p>
            <a:pPr>
              <a:buClr>
                <a:schemeClr val="accent1"/>
              </a:buClr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[Date] </a:t>
            </a: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Storefronts signups begin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ea typeface="Helvetica Neue Medium" panose="02000503000000020004" pitchFamily="2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[Date] </a:t>
            </a: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Storefront sales begin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ea typeface="Helvetica Neue Medium" panose="02000503000000020004" pitchFamily="2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[Date] </a:t>
            </a: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Wagon sales begin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ea typeface="Helvetica Neue Medium" panose="02000503000000020004" pitchFamily="2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[Date] </a:t>
            </a: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Last day to return Wagon inventory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ea typeface="Helvetica Neue Medium" panose="02000503000000020004" pitchFamily="2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[Date] </a:t>
            </a: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Last storefront sale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ea typeface="Helvetica Neue Medium" panose="02000503000000020004" pitchFamily="2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[Date] </a:t>
            </a: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Final orders due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ea typeface="Helvetica Neue Medium" panose="02000503000000020004" pitchFamily="2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[Date] </a:t>
            </a: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C</a:t>
            </a: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ash collected due to Popcorn Kernel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ea typeface="Helvetica Neue Medium" panose="02000503000000020004" pitchFamily="2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[Date] </a:t>
            </a: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Final order distributed (including Chocolate)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ea typeface="Helvetica Neue Medium" panose="02000503000000020004" pitchFamily="2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[Date] </a:t>
            </a: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Popcorn Celebration! 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ea typeface="Helvetica Neue Medium" panose="02000503000000020004" pitchFamily="2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endParaRPr lang="en-US" sz="2000" dirty="0">
              <a:solidFill>
                <a:srgbClr val="262626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789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F92EA42A-A63A-F753-A2A6-69C8F67E6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A950F0-0DD0-6055-151E-593EAD699DED}"/>
              </a:ext>
            </a:extLst>
          </p:cNvPr>
          <p:cNvSpPr/>
          <p:nvPr/>
        </p:nvSpPr>
        <p:spPr>
          <a:xfrm>
            <a:off x="799230" y="1428206"/>
            <a:ext cx="5503817" cy="542979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52A802F-AA54-41BB-3684-3E5CE2FC1FD7}"/>
              </a:ext>
            </a:extLst>
          </p:cNvPr>
          <p:cNvSpPr txBox="1">
            <a:spLocks/>
          </p:cNvSpPr>
          <p:nvPr/>
        </p:nvSpPr>
        <p:spPr>
          <a:xfrm>
            <a:off x="256310" y="128771"/>
            <a:ext cx="5839690" cy="10991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rial Black" panose="020B0604020202020204" pitchFamily="34" charset="0"/>
                <a:ea typeface="Helvetica Neue Condensed" panose="02000503000000020004" pitchFamily="2" charset="0"/>
                <a:cs typeface="Arial Black" panose="020B0604020202020204" pitchFamily="34" charset="0"/>
              </a:rPr>
              <a:t>HAVE QUESTIONS?</a:t>
            </a:r>
          </a:p>
          <a:p>
            <a:r>
              <a:rPr lang="en-US" sz="4000" b="1" dirty="0">
                <a:solidFill>
                  <a:schemeClr val="bg1"/>
                </a:solidFill>
                <a:latin typeface="Arial Black" panose="020B0604020202020204" pitchFamily="34" charset="0"/>
                <a:ea typeface="Helvetica Neue Condensed" panose="02000503000000020004" pitchFamily="2" charset="0"/>
                <a:cs typeface="Arial Black" panose="020B0604020202020204" pitchFamily="34" charset="0"/>
              </a:rPr>
              <a:t>GET ANSWERS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BE5E341-4C2B-F771-353C-F6AD8D9FB13B}"/>
              </a:ext>
            </a:extLst>
          </p:cNvPr>
          <p:cNvSpPr txBox="1">
            <a:spLocks/>
          </p:cNvSpPr>
          <p:nvPr/>
        </p:nvSpPr>
        <p:spPr>
          <a:xfrm>
            <a:off x="1486535" y="1953546"/>
            <a:ext cx="3777343" cy="40267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Unit Leaders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>
              <a:buClr>
                <a:srgbClr val="262626"/>
              </a:buClr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Address</a:t>
            </a:r>
          </a:p>
          <a:p>
            <a:pPr>
              <a:buClr>
                <a:srgbClr val="262626"/>
              </a:buClr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pPr>
              <a:buClr>
                <a:srgbClr val="262626"/>
              </a:buClr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>
              <a:buClr>
                <a:srgbClr val="262626"/>
              </a:buClr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Address</a:t>
            </a:r>
          </a:p>
          <a:p>
            <a:pPr>
              <a:buClr>
                <a:srgbClr val="262626"/>
              </a:buClr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pPr>
              <a:buClr>
                <a:srgbClr val="262626"/>
              </a:buClr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F50FF86-B669-38B0-5A52-592FA377FA90}"/>
              </a:ext>
            </a:extLst>
          </p:cNvPr>
          <p:cNvSpPr txBox="1">
            <a:spLocks/>
          </p:cNvSpPr>
          <p:nvPr/>
        </p:nvSpPr>
        <p:spPr>
          <a:xfrm>
            <a:off x="6436467" y="1953546"/>
            <a:ext cx="5403273" cy="4661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>
                <a:solidFill>
                  <a:srgbClr val="262626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Trail’s End Support</a:t>
            </a:r>
          </a:p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endParaRPr lang="en-US" sz="2000" dirty="0">
              <a:solidFill>
                <a:srgbClr val="262626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Join Scout Parent Facebook Group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Text PARENTFB to 62771</a:t>
            </a:r>
          </a:p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endParaRPr lang="en-US" sz="2000" dirty="0">
              <a:solidFill>
                <a:srgbClr val="262626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Visit our FAQ’s</a:t>
            </a:r>
          </a:p>
          <a:p>
            <a:pPr marL="0" indent="0">
              <a:buClr>
                <a:schemeClr val="accent6">
                  <a:lumMod val="20000"/>
                  <a:lumOff val="80000"/>
                </a:schemeClr>
              </a:buClr>
              <a:buNone/>
            </a:pPr>
            <a:r>
              <a:rPr lang="en-US" sz="2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hlinkClick r:id="rId3"/>
              </a:rPr>
              <a:t>https://support.trails-end.com</a:t>
            </a:r>
            <a:endParaRPr lang="en-US" sz="20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0" indent="0">
              <a:buClr>
                <a:schemeClr val="accent6">
                  <a:lumMod val="20000"/>
                  <a:lumOff val="80000"/>
                </a:schemeClr>
              </a:buClr>
              <a:buNone/>
            </a:pPr>
            <a:endParaRPr lang="en-US" sz="20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824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CAB727C3-F9A8-F532-5A43-48DACB1C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E4878C1-7C80-A81E-79A8-95A82F9FA50C}"/>
              </a:ext>
            </a:extLst>
          </p:cNvPr>
          <p:cNvSpPr txBox="1">
            <a:spLocks/>
          </p:cNvSpPr>
          <p:nvPr/>
        </p:nvSpPr>
        <p:spPr>
          <a:xfrm>
            <a:off x="237308" y="330296"/>
            <a:ext cx="10515600" cy="823070"/>
          </a:xfrm>
          <a:prstGeom prst="rect">
            <a:avLst/>
          </a:prstGeom>
        </p:spPr>
        <p:txBody>
          <a:bodyPr lIns="91440" tIns="45720" rIns="91440" bIns="4572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 Black"/>
                <a:ea typeface="Helvetica Neue Condensed" panose="02000503000000020004" pitchFamily="2" charset="0"/>
                <a:cs typeface="Arial Black" panose="020B0604020202020204" pitchFamily="34" charset="0"/>
              </a:rPr>
              <a:t>WHY SELL POPCORN?</a:t>
            </a:r>
            <a:endParaRPr lang="en-US">
              <a:solidFill>
                <a:schemeClr val="bg1"/>
              </a:solidFill>
              <a:latin typeface="Arial Black"/>
              <a:ea typeface="HELVETICA NEUE CONDENSED" panose="02000503000000020004" pitchFamily="2" charset="0"/>
              <a:cs typeface="Arial Black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D7208-30B2-87CC-E23F-0451D52E2117}"/>
              </a:ext>
            </a:extLst>
          </p:cNvPr>
          <p:cNvSpPr txBox="1">
            <a:spLocks/>
          </p:cNvSpPr>
          <p:nvPr/>
        </p:nvSpPr>
        <p:spPr>
          <a:xfrm>
            <a:off x="768532" y="1687504"/>
            <a:ext cx="4856018" cy="49443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62626"/>
                </a:solidFill>
                <a:latin typeface="Arial"/>
                <a:ea typeface="Helvetica Neue Medium" panose="02000503000000020004" pitchFamily="2" charset="0"/>
                <a:cs typeface="Arial"/>
              </a:rPr>
              <a:t>Fund [Unit #]</a:t>
            </a:r>
            <a:r>
              <a:rPr lang="en-US" b="1" dirty="0">
                <a:solidFill>
                  <a:srgbClr val="262626"/>
                </a:solidFill>
                <a:latin typeface="Arial"/>
                <a:ea typeface="HELVETICA NEUE MEDIUM" panose="02000503000000020004" pitchFamily="2" charset="0"/>
                <a:cs typeface="Arial"/>
              </a:rPr>
              <a:t> Adventures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[Insert your Unit Leader Planner Adventures &amp; Expenses here]</a:t>
            </a:r>
          </a:p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12 pt. Helvetica* 75 Bold   074" panose="02000503000000020004" pitchFamily="2" charset="0"/>
                <a:cs typeface="Arial" panose="020B0604020202020204" pitchFamily="34" charset="0"/>
              </a:rPr>
              <a:t>Examples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Campouts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Blue &amp; Gold Celebration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Pinewood Derby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High Adventures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Equipment needs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Advancement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Annual dues</a:t>
            </a:r>
          </a:p>
          <a:p>
            <a:endParaRPr lang="en-US" sz="2000" dirty="0">
              <a:solidFill>
                <a:srgbClr val="262626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5153E0-2F5A-BC29-F021-075DD4FF5A17}"/>
              </a:ext>
            </a:extLst>
          </p:cNvPr>
          <p:cNvSpPr txBox="1">
            <a:spLocks/>
          </p:cNvSpPr>
          <p:nvPr/>
        </p:nvSpPr>
        <p:spPr>
          <a:xfrm>
            <a:off x="6163491" y="1687504"/>
            <a:ext cx="5908964" cy="50355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62626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Scouts Learn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 value of hard work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How to earn their own way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Public speaking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Salesmanship and people skills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Setting and achieving goals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Money management</a:t>
            </a:r>
          </a:p>
          <a:p>
            <a:pPr>
              <a:buClr>
                <a:schemeClr val="accent1"/>
              </a:buClr>
            </a:pPr>
            <a:endParaRPr lang="en-US" sz="2000" dirty="0">
              <a:solidFill>
                <a:srgbClr val="262626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62626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Scouts Earn Rewards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Amazon e-gift cards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Millions of rewards to choose from</a:t>
            </a:r>
          </a:p>
        </p:txBody>
      </p:sp>
    </p:spTree>
    <p:extLst>
      <p:ext uri="{BB962C8B-B14F-4D97-AF65-F5344CB8AC3E}">
        <p14:creationId xmlns:p14="http://schemas.microsoft.com/office/powerpoint/2010/main" val="253899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F92EA42A-A63A-F753-A2A6-69C8F67E6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E369FF4-C965-FBF3-B068-ED7239FE3920}"/>
              </a:ext>
            </a:extLst>
          </p:cNvPr>
          <p:cNvSpPr txBox="1">
            <a:spLocks/>
          </p:cNvSpPr>
          <p:nvPr/>
        </p:nvSpPr>
        <p:spPr>
          <a:xfrm>
            <a:off x="214044" y="326174"/>
            <a:ext cx="10636836" cy="82307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 Black"/>
                <a:ea typeface="Helvetica Neue Condensed" panose="02000503000000020004" pitchFamily="2" charset="0"/>
                <a:cs typeface="Arial Black" panose="020B0604020202020204" pitchFamily="34" charset="0"/>
              </a:rPr>
              <a:t>TRAIL’S END TECHNOLOGY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99E4F-25DD-27B4-695E-8019C69F2B4C}"/>
              </a:ext>
            </a:extLst>
          </p:cNvPr>
          <p:cNvSpPr txBox="1">
            <a:spLocks/>
          </p:cNvSpPr>
          <p:nvPr/>
        </p:nvSpPr>
        <p:spPr>
          <a:xfrm>
            <a:off x="838200" y="1608818"/>
            <a:ext cx="4856018" cy="4661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b="1">
                <a:solidFill>
                  <a:srgbClr val="262626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Trail’s End App</a:t>
            </a:r>
          </a:p>
          <a:p>
            <a:pPr>
              <a:buClr>
                <a:schemeClr val="accent1"/>
              </a:buClr>
            </a:pPr>
            <a:r>
              <a:rPr lang="en-US" sz="200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Record sales (We Prefer Credit)</a:t>
            </a:r>
          </a:p>
          <a:p>
            <a:pPr>
              <a:buClr>
                <a:schemeClr val="accent1"/>
              </a:buClr>
            </a:pPr>
            <a:r>
              <a:rPr lang="en-US" sz="200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Sign up for Storefronts</a:t>
            </a:r>
          </a:p>
          <a:p>
            <a:pPr>
              <a:buClr>
                <a:schemeClr val="accent1"/>
              </a:buClr>
            </a:pPr>
            <a:r>
              <a:rPr lang="en-US" sz="200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Track your progress towards your goal</a:t>
            </a:r>
          </a:p>
          <a:p>
            <a:pPr>
              <a:buClr>
                <a:schemeClr val="accent1"/>
              </a:buClr>
            </a:pPr>
            <a:r>
              <a:rPr lang="en-US" sz="200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Record deliveries</a:t>
            </a:r>
          </a:p>
          <a:p>
            <a:pPr>
              <a:buClr>
                <a:schemeClr val="accent1"/>
              </a:buClr>
            </a:pPr>
            <a:r>
              <a:rPr lang="en-US" sz="200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Share online sales page</a:t>
            </a:r>
          </a:p>
          <a:p>
            <a:pPr>
              <a:buClr>
                <a:schemeClr val="accent1"/>
              </a:buClr>
            </a:pPr>
            <a:r>
              <a:rPr lang="en-US" sz="200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Claim rewards</a:t>
            </a:r>
            <a:endParaRPr lang="en-US">
              <a:solidFill>
                <a:srgbClr val="262626"/>
              </a:solidFill>
              <a:latin typeface="Arial" panose="020B0604020202020204" pitchFamily="34" charset="0"/>
              <a:ea typeface="Helvetica Neue Medium" panose="02000503000000020004" pitchFamily="2" charset="0"/>
              <a:cs typeface="Arial" panose="020B0604020202020204" pitchFamily="34" charset="0"/>
            </a:endParaRPr>
          </a:p>
          <a:p>
            <a:endParaRPr lang="en-US" sz="2000">
              <a:solidFill>
                <a:srgbClr val="262626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AA2023-1A91-EF39-3829-31E974D833C6}"/>
              </a:ext>
            </a:extLst>
          </p:cNvPr>
          <p:cNvSpPr txBox="1">
            <a:spLocks/>
          </p:cNvSpPr>
          <p:nvPr/>
        </p:nvSpPr>
        <p:spPr>
          <a:xfrm>
            <a:off x="6172200" y="1636232"/>
            <a:ext cx="5908964" cy="500384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62626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Trail’s End Accounts</a:t>
            </a:r>
          </a:p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2000" i="1" dirty="0">
                <a:solidFill>
                  <a:srgbClr val="262626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Already have an account?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Use the same one as last year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/>
                <a:ea typeface="Helvetica Neue" panose="02000503000000020004" pitchFamily="2" charset="0"/>
                <a:cs typeface="Arial"/>
              </a:rPr>
              <a:t>If needed, update your Unit under ‘Settings’</a:t>
            </a:r>
          </a:p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endParaRPr lang="en-US" sz="2000" dirty="0">
              <a:solidFill>
                <a:srgbClr val="262626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2000" i="1" dirty="0">
                <a:solidFill>
                  <a:srgbClr val="262626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Need an Account?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Visit </a:t>
            </a: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hlinkClick r:id="rId3"/>
              </a:rPr>
              <a:t>www.trails-end.com</a:t>
            </a:r>
            <a:endParaRPr lang="en-US" sz="2000" dirty="0">
              <a:solidFill>
                <a:srgbClr val="262626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Click Scout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/>
                <a:ea typeface="Helvetica Neue" panose="02000503000000020004" pitchFamily="2" charset="0"/>
                <a:cs typeface="Arial"/>
              </a:rPr>
              <a:t>Click Register Now 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/>
                <a:ea typeface="Helvetica Neue" panose="02000503000000020004" pitchFamily="2" charset="0"/>
                <a:cs typeface="Arial"/>
              </a:rPr>
              <a:t>You will need to know:</a:t>
            </a:r>
            <a:endParaRPr lang="en-US" dirty="0"/>
          </a:p>
          <a:p>
            <a:pPr marL="457200" lvl="1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Insert Council Name</a:t>
            </a:r>
          </a:p>
          <a:p>
            <a:pPr marL="457200" lvl="1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Insert District Name</a:t>
            </a:r>
          </a:p>
          <a:p>
            <a:pPr marL="457200" lvl="1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Insert Unit Name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6ED1F55-9432-364F-CB9E-81EFE4AD76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952" y="4435589"/>
            <a:ext cx="4343754" cy="192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1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F92EA42A-A63A-F753-A2A6-69C8F67E6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6CC502F-5C9E-78CE-3E4F-26EBB9200995}"/>
              </a:ext>
            </a:extLst>
          </p:cNvPr>
          <p:cNvSpPr txBox="1">
            <a:spLocks/>
          </p:cNvSpPr>
          <p:nvPr/>
        </p:nvSpPr>
        <p:spPr>
          <a:xfrm>
            <a:off x="411480" y="391256"/>
            <a:ext cx="10515600" cy="82307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 Black"/>
                <a:ea typeface="Helvetica Neue Condensed" panose="02000503000000020004" pitchFamily="2" charset="0"/>
                <a:cs typeface="Arial Black" panose="020B0604020202020204" pitchFamily="34" charset="0"/>
              </a:rPr>
              <a:t>WAYS TO SELL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0AB71C-D26B-45ED-ABCB-9BD2B88D372E}"/>
              </a:ext>
            </a:extLst>
          </p:cNvPr>
          <p:cNvSpPr txBox="1"/>
          <p:nvPr/>
        </p:nvSpPr>
        <p:spPr>
          <a:xfrm>
            <a:off x="721044" y="1897460"/>
            <a:ext cx="2238375" cy="335413"/>
          </a:xfrm>
          <a:prstGeom prst="rect">
            <a:avLst/>
          </a:prstGeom>
          <a:noFill/>
        </p:spPr>
        <p:txBody>
          <a:bodyPr wrap="square" lIns="0" tIns="0" bIns="0" rtlCol="0" anchor="b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spc="100" dirty="0">
                <a:solidFill>
                  <a:srgbClr val="262626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ONLINE DIRECT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7D0588-AA1D-7A91-0604-46BBD9921E44}"/>
              </a:ext>
            </a:extLst>
          </p:cNvPr>
          <p:cNvSpPr txBox="1"/>
          <p:nvPr/>
        </p:nvSpPr>
        <p:spPr>
          <a:xfrm>
            <a:off x="411480" y="2444642"/>
            <a:ext cx="2932884" cy="30734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 direct to your customers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in the app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your page via email, text, social media or QR code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handling of products or cash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$65 Average Order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 &amp; prices may vary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Shipping/Tax may apply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year-round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02882-09A5-0A27-0C16-19F6FC88F7C3}"/>
              </a:ext>
            </a:extLst>
          </p:cNvPr>
          <p:cNvSpPr txBox="1"/>
          <p:nvPr/>
        </p:nvSpPr>
        <p:spPr>
          <a:xfrm>
            <a:off x="4501451" y="1893609"/>
            <a:ext cx="3161348" cy="335413"/>
          </a:xfrm>
          <a:prstGeom prst="rect">
            <a:avLst/>
          </a:prstGeom>
          <a:noFill/>
        </p:spPr>
        <p:txBody>
          <a:bodyPr wrap="square" lIns="0" tIns="0" bIns="0" rtlCol="0" anchor="b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spc="100" dirty="0">
                <a:solidFill>
                  <a:srgbClr val="262626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STOREFRONT SALES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AE2FA3-3DC4-E877-0459-B09B31D0273A}"/>
              </a:ext>
            </a:extLst>
          </p:cNvPr>
          <p:cNvSpPr txBox="1"/>
          <p:nvPr/>
        </p:nvSpPr>
        <p:spPr>
          <a:xfrm>
            <a:off x="4420968" y="2444642"/>
            <a:ext cx="3161348" cy="2727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Leverage high foot traffic retailers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Reserved by Unit Leaders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to sell in person at a store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$162 per hour National average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62626"/>
                </a:solidFill>
                <a:latin typeface="Arial"/>
                <a:cs typeface="Arial"/>
              </a:rPr>
              <a:t>One parent and one Scout is ideal to cover more hours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Storefront split information if your Unit is using 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92337A-3A77-A836-31FF-CCE098E96D30}"/>
              </a:ext>
            </a:extLst>
          </p:cNvPr>
          <p:cNvSpPr txBox="1"/>
          <p:nvPr/>
        </p:nvSpPr>
        <p:spPr>
          <a:xfrm>
            <a:off x="9030651" y="1929774"/>
            <a:ext cx="2329926" cy="335413"/>
          </a:xfrm>
          <a:prstGeom prst="rect">
            <a:avLst/>
          </a:prstGeom>
          <a:noFill/>
        </p:spPr>
        <p:txBody>
          <a:bodyPr wrap="square" lIns="0" tIns="0" bIns="0" rtlCol="0" anchor="b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spc="100" dirty="0">
                <a:solidFill>
                  <a:srgbClr val="262626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WAGON SALES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4ABD37-B0ED-8500-1507-E1AB8F8A98AD}"/>
              </a:ext>
            </a:extLst>
          </p:cNvPr>
          <p:cNvSpPr txBox="1"/>
          <p:nvPr/>
        </p:nvSpPr>
        <p:spPr>
          <a:xfrm>
            <a:off x="8584378" y="2444642"/>
            <a:ext cx="3275113" cy="2727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 product to your family, friends and neighbors' homes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parents to ask their co-workers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sales delivered or undelivered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62626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Delivered: </a:t>
            </a:r>
            <a:r>
              <a:rPr lang="en-US" sz="15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out popcorn in advance, and deliver products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62626"/>
                </a:solidFill>
                <a:latin typeface="Arial"/>
                <a:ea typeface="Helvetica Neue Medium" panose="02000503000000020004" pitchFamily="2" charset="0"/>
                <a:cs typeface="Arial"/>
              </a:rPr>
              <a:t>Undelivered: </a:t>
            </a:r>
            <a:r>
              <a:rPr lang="en-US" sz="1500" dirty="0">
                <a:solidFill>
                  <a:srgbClr val="262626"/>
                </a:solidFill>
                <a:latin typeface="Arial"/>
                <a:cs typeface="Arial"/>
              </a:rPr>
              <a:t>Take orders and deliver products later</a:t>
            </a:r>
            <a:endParaRPr lang="en-US" sz="15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55E539-0E00-848C-7458-B6016CC3381B}"/>
              </a:ext>
            </a:extLst>
          </p:cNvPr>
          <p:cNvSpPr txBox="1"/>
          <p:nvPr/>
        </p:nvSpPr>
        <p:spPr>
          <a:xfrm>
            <a:off x="180108" y="6340261"/>
            <a:ext cx="11679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TIP: Always make sure you see a confirmation screen before navigating away</a:t>
            </a:r>
          </a:p>
        </p:txBody>
      </p:sp>
    </p:spTree>
    <p:extLst>
      <p:ext uri="{BB962C8B-B14F-4D97-AF65-F5344CB8AC3E}">
        <p14:creationId xmlns:p14="http://schemas.microsoft.com/office/powerpoint/2010/main" val="3371512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F92EA42A-A63A-F753-A2A6-69C8F67E6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2BFA3E5-1AF5-CFC4-D2D3-3098F043F0F9}"/>
              </a:ext>
            </a:extLst>
          </p:cNvPr>
          <p:cNvSpPr txBox="1">
            <a:spLocks/>
          </p:cNvSpPr>
          <p:nvPr/>
        </p:nvSpPr>
        <p:spPr>
          <a:xfrm>
            <a:off x="185057" y="347713"/>
            <a:ext cx="10515600" cy="823070"/>
          </a:xfrm>
          <a:prstGeom prst="rect">
            <a:avLst/>
          </a:prstGeom>
        </p:spPr>
        <p:txBody>
          <a:bodyPr lIns="91440" tIns="45720" rIns="91440" bIns="4572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 Black"/>
                <a:ea typeface="Helvetica Neue Condensed" panose="02000503000000020004" pitchFamily="2" charset="0"/>
                <a:cs typeface="Arial Black" panose="020B0604020202020204" pitchFamily="34" charset="0"/>
              </a:rPr>
              <a:t>CREDIT CARDS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83319-71C0-0544-C2DD-016127C694CF}"/>
              </a:ext>
            </a:extLst>
          </p:cNvPr>
          <p:cNvSpPr txBox="1">
            <a:spLocks/>
          </p:cNvSpPr>
          <p:nvPr/>
        </p:nvSpPr>
        <p:spPr>
          <a:xfrm>
            <a:off x="698862" y="1883138"/>
            <a:ext cx="10578738" cy="49748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consumers prefer credit or debit card transactions</a:t>
            </a:r>
          </a:p>
          <a:p>
            <a:pPr lvl="1">
              <a:buClr>
                <a:schemeClr val="accent1"/>
              </a:buClr>
            </a:pPr>
            <a:r>
              <a:rPr lang="en-US" sz="1600" dirty="0">
                <a:solidFill>
                  <a:srgbClr val="262626"/>
                </a:solidFill>
                <a:latin typeface="Arial"/>
                <a:cs typeface="Arial"/>
              </a:rPr>
              <a:t>Advise your customers, </a:t>
            </a:r>
            <a:r>
              <a:rPr lang="en-US" sz="2000" dirty="0">
                <a:solidFill>
                  <a:srgbClr val="262626"/>
                </a:solidFill>
                <a:latin typeface="Arial"/>
                <a:cs typeface="Arial"/>
              </a:rPr>
              <a:t>“</a:t>
            </a:r>
            <a:r>
              <a:rPr lang="en-US" sz="1600" dirty="0">
                <a:solidFill>
                  <a:srgbClr val="262626"/>
                </a:solidFill>
                <a:latin typeface="Arial"/>
                <a:cs typeface="Arial"/>
              </a:rPr>
              <a:t>We prefer credit or debit payments”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Trail’s End covers credit card fees for transactions recorded via the APP*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Earn 1.25 Reward points for every $1.00 sold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cash handling for Scouts or Unit Leaders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Square readers utilized via Trail’s End App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/>
                <a:cs typeface="Arial"/>
              </a:rPr>
              <a:t>Square Bluetooth readers also accept Apple Pay and Google Pay</a:t>
            </a:r>
            <a:endParaRPr lang="en-US" sz="20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card information may be entered manually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/>
                <a:cs typeface="Arial"/>
              </a:rPr>
              <a:t>Parents can pay cash due for Wagon Sales by clicking “Pay Now” on the Wagon Sale screen</a:t>
            </a:r>
            <a:r>
              <a:rPr lang="en-US" sz="1500" dirty="0">
                <a:solidFill>
                  <a:srgbClr val="262626"/>
                </a:solidFill>
                <a:latin typeface="Arial"/>
                <a:cs typeface="Arial"/>
              </a:rPr>
              <a:t>**</a:t>
            </a:r>
            <a:endParaRPr lang="en-US" sz="1500" dirty="0">
              <a:solidFill>
                <a:srgbClr val="262626"/>
              </a:solidFill>
              <a:latin typeface="Arial"/>
              <a:ea typeface="Helvetica Neue" panose="02000503000000020004" pitchFamily="2" charset="0"/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4FF65A-6256-D946-746F-D4AEB17EF974}"/>
              </a:ext>
            </a:extLst>
          </p:cNvPr>
          <p:cNvSpPr txBox="1">
            <a:spLocks/>
          </p:cNvSpPr>
          <p:nvPr/>
        </p:nvSpPr>
        <p:spPr>
          <a:xfrm>
            <a:off x="1042595" y="5915975"/>
            <a:ext cx="9433816" cy="66770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b="1" i="1" dirty="0">
                <a:solidFill>
                  <a:srgbClr val="262626"/>
                </a:solidFill>
                <a:latin typeface="Arial" panose="020B0604020202020204" pitchFamily="34" charset="0"/>
                <a:ea typeface="12 pt. Helvetica* 56 Italic   1" panose="02000503000000020004" pitchFamily="2" charset="0"/>
                <a:cs typeface="Arial" panose="020B0604020202020204" pitchFamily="34" charset="0"/>
              </a:rPr>
              <a:t>*TIP: Recording sales via the Trail’s End app is required for credit card fees to be covered (</a:t>
            </a:r>
            <a:r>
              <a:rPr lang="en-US" sz="1200" b="1" i="1" u="sng" dirty="0">
                <a:solidFill>
                  <a:srgbClr val="262626"/>
                </a:solidFill>
                <a:latin typeface="Arial" panose="020B0604020202020204" pitchFamily="34" charset="0"/>
                <a:ea typeface="12 pt. Helvetica* 56 Italic   1" panose="02000503000000020004" pitchFamily="2" charset="0"/>
                <a:cs typeface="Arial" panose="020B0604020202020204" pitchFamily="34" charset="0"/>
              </a:rPr>
              <a:t>Square app</a:t>
            </a:r>
            <a:r>
              <a:rPr lang="en-US" sz="1200" b="1" i="1" dirty="0">
                <a:solidFill>
                  <a:srgbClr val="262626"/>
                </a:solidFill>
                <a:latin typeface="Arial" panose="020B0604020202020204" pitchFamily="34" charset="0"/>
                <a:ea typeface="12 pt. Helvetica* 56 Italic   1" panose="02000503000000020004" pitchFamily="2" charset="0"/>
                <a:cs typeface="Arial" panose="020B0604020202020204" pitchFamily="34" charset="0"/>
              </a:rPr>
              <a:t> not required)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b="1" i="1" dirty="0">
                <a:solidFill>
                  <a:srgbClr val="262626"/>
                </a:solidFill>
                <a:latin typeface="Arial"/>
                <a:ea typeface="12 pt. Helvetica* 56 Italic   1" panose="02000503000000020004" pitchFamily="2" charset="0"/>
                <a:cs typeface="Arial"/>
              </a:rPr>
              <a:t>**NOTE: Using Pay Now does not qualify as a credit card sale for Trail’s End rewards points</a:t>
            </a:r>
          </a:p>
        </p:txBody>
      </p:sp>
    </p:spTree>
    <p:extLst>
      <p:ext uri="{BB962C8B-B14F-4D97-AF65-F5344CB8AC3E}">
        <p14:creationId xmlns:p14="http://schemas.microsoft.com/office/powerpoint/2010/main" val="2129395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F92EA42A-A63A-F753-A2A6-69C8F67E6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765D8C1-9D1E-CC4A-043B-8BEA618DDBCD}"/>
              </a:ext>
            </a:extLst>
          </p:cNvPr>
          <p:cNvSpPr txBox="1">
            <a:spLocks/>
          </p:cNvSpPr>
          <p:nvPr/>
        </p:nvSpPr>
        <p:spPr>
          <a:xfrm>
            <a:off x="185058" y="506568"/>
            <a:ext cx="10515600" cy="823070"/>
          </a:xfrm>
          <a:prstGeom prst="rect">
            <a:avLst/>
          </a:prstGeom>
        </p:spPr>
        <p:txBody>
          <a:bodyPr lIns="91440" tIns="45720" rIns="91440" bIns="4572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 Black"/>
                <a:ea typeface="Helvetica Neue Condensed" panose="02000503000000020004" pitchFamily="2" charset="0"/>
                <a:cs typeface="Arial Black" panose="020B0604020202020204" pitchFamily="34" charset="0"/>
              </a:rPr>
              <a:t>GET READY TO SELL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D3D361-D9BD-7967-738A-F82F554D689D}"/>
              </a:ext>
            </a:extLst>
          </p:cNvPr>
          <p:cNvSpPr txBox="1"/>
          <p:nvPr/>
        </p:nvSpPr>
        <p:spPr>
          <a:xfrm>
            <a:off x="284698" y="137236"/>
            <a:ext cx="7162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CREATE AN ENGAGING &amp; ENERGETIC PITCH FOR THE SALE!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B42C24B-EBDE-090D-A68E-D6481846B671}"/>
              </a:ext>
            </a:extLst>
          </p:cNvPr>
          <p:cNvSpPr txBox="1">
            <a:spLocks/>
          </p:cNvSpPr>
          <p:nvPr/>
        </p:nvSpPr>
        <p:spPr>
          <a:xfrm>
            <a:off x="185058" y="1608818"/>
            <a:ext cx="5667102" cy="466137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600" u="sng" dirty="0">
                <a:solidFill>
                  <a:srgbClr val="262626"/>
                </a:solidFill>
                <a:latin typeface="Arial"/>
                <a:ea typeface="Helvetica Neue Medium" panose="02000503000000020004" pitchFamily="2" charset="0"/>
                <a:cs typeface="Arial"/>
              </a:rPr>
              <a:t>Sell More, Perfect Your Sales Pitch</a:t>
            </a:r>
          </a:p>
          <a:p>
            <a:pPr>
              <a:buClr>
                <a:schemeClr val="accent1"/>
              </a:buClr>
            </a:pPr>
            <a:r>
              <a:rPr lang="en-US" sz="1600" dirty="0">
                <a:solidFill>
                  <a:srgbClr val="262626"/>
                </a:solidFill>
                <a:latin typeface="Arial"/>
                <a:ea typeface="Helvetica Neue" panose="02000503000000020004" pitchFamily="2" charset="0"/>
                <a:cs typeface="Arial"/>
              </a:rPr>
              <a:t>Big smile, make eye contact, introduce yourself, and which unit you are a part of</a:t>
            </a:r>
          </a:p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600" b="1" i="1" dirty="0">
                <a:solidFill>
                  <a:srgbClr val="262626"/>
                </a:solidFill>
                <a:latin typeface="Arial"/>
                <a:ea typeface="Helvetica Neue Light" panose="02000403000000020004" pitchFamily="2" charset="0"/>
                <a:cs typeface="Arial"/>
              </a:rPr>
              <a:t>“Hello, I’m [Your First Name] from [Unit#]”</a:t>
            </a:r>
          </a:p>
          <a:p>
            <a:pPr>
              <a:buClr>
                <a:schemeClr val="accent1"/>
              </a:buClr>
            </a:pPr>
            <a:endParaRPr lang="en-US" sz="1600" dirty="0">
              <a:solidFill>
                <a:srgbClr val="262626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16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Let people know your goals </a:t>
            </a:r>
          </a:p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600" b="1" i="1" dirty="0">
                <a:solidFill>
                  <a:srgbClr val="262626"/>
                </a:solidFill>
                <a:latin typeface="Arial"/>
                <a:ea typeface="Helvetica Neue Light" panose="02000403000000020004" pitchFamily="2" charset="0"/>
                <a:cs typeface="Arial"/>
              </a:rPr>
              <a:t>“I’m earning my way to [adventure or summer camp”]</a:t>
            </a:r>
          </a:p>
          <a:p>
            <a:pPr>
              <a:buClr>
                <a:schemeClr val="accent1"/>
              </a:buClr>
            </a:pPr>
            <a:endParaRPr lang="en-US" sz="1600" dirty="0">
              <a:solidFill>
                <a:srgbClr val="262626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16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Close your sale</a:t>
            </a:r>
          </a:p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600" b="1" i="1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“Can I count on your support today?”</a:t>
            </a:r>
          </a:p>
          <a:p>
            <a:pPr>
              <a:buClr>
                <a:schemeClr val="accent1"/>
              </a:buClr>
            </a:pPr>
            <a:endParaRPr lang="en-US" sz="1600" dirty="0">
              <a:solidFill>
                <a:srgbClr val="262626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16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Thank your customer and end your sale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“</a:t>
            </a:r>
            <a:r>
              <a:rPr lang="en-US" sz="1600" b="1" i="1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Thank you, w</a:t>
            </a:r>
            <a:r>
              <a:rPr lang="en-US" sz="1600" b="1" i="1" dirty="0">
                <a:solidFill>
                  <a:srgbClr val="262626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e prefer credit / debit payment”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BC51310-A3AC-5D93-6105-9CD4B2019E39}"/>
              </a:ext>
            </a:extLst>
          </p:cNvPr>
          <p:cNvSpPr txBox="1">
            <a:spLocks/>
          </p:cNvSpPr>
          <p:nvPr/>
        </p:nvSpPr>
        <p:spPr>
          <a:xfrm>
            <a:off x="6097978" y="2145049"/>
            <a:ext cx="5908964" cy="358891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600" u="sng" dirty="0">
                <a:solidFill>
                  <a:srgbClr val="262626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Look Sharp, Be Prepared</a:t>
            </a:r>
          </a:p>
          <a:p>
            <a:pPr>
              <a:buClr>
                <a:schemeClr val="accent1"/>
              </a:buClr>
            </a:pPr>
            <a:r>
              <a:rPr lang="en-US" sz="1600" dirty="0">
                <a:solidFill>
                  <a:srgbClr val="262626"/>
                </a:solidFill>
                <a:latin typeface="Arial"/>
                <a:ea typeface="Helvetica Neue" panose="02000503000000020004" pitchFamily="2" charset="0"/>
                <a:cs typeface="Arial"/>
              </a:rPr>
              <a:t>Always wear your Class A field uniform</a:t>
            </a:r>
          </a:p>
          <a:p>
            <a:pPr>
              <a:buClr>
                <a:schemeClr val="accent1"/>
              </a:buClr>
            </a:pPr>
            <a:r>
              <a:rPr lang="en-US" sz="1600" dirty="0">
                <a:solidFill>
                  <a:srgbClr val="262626"/>
                </a:solidFill>
                <a:latin typeface="Arial"/>
                <a:ea typeface="Helvetica Neue" panose="02000503000000020004" pitchFamily="2" charset="0"/>
                <a:cs typeface="Arial"/>
              </a:rPr>
              <a:t>Always speak clearly and say, “Thank you.”</a:t>
            </a:r>
          </a:p>
          <a:p>
            <a:pPr>
              <a:buClr>
                <a:schemeClr val="accent1"/>
              </a:buClr>
            </a:pPr>
            <a:r>
              <a:rPr lang="en-US" sz="1600" dirty="0">
                <a:solidFill>
                  <a:srgbClr val="262626"/>
                </a:solidFill>
                <a:latin typeface="Arial"/>
                <a:ea typeface="Helvetica Neue" panose="02000503000000020004" pitchFamily="2" charset="0"/>
                <a:cs typeface="Arial"/>
              </a:rPr>
              <a:t>Download the app and login in advance</a:t>
            </a:r>
          </a:p>
          <a:p>
            <a:pPr>
              <a:buClr>
                <a:schemeClr val="accent1"/>
              </a:buClr>
            </a:pPr>
            <a:r>
              <a:rPr lang="en-US" sz="1600" dirty="0">
                <a:solidFill>
                  <a:srgbClr val="262626"/>
                </a:solidFill>
                <a:latin typeface="Arial"/>
                <a:ea typeface="Helvetica Neue" panose="02000503000000020004" pitchFamily="2" charset="0"/>
                <a:cs typeface="Arial"/>
              </a:rPr>
              <a:t>Grow your sales by asking every customer</a:t>
            </a:r>
          </a:p>
          <a:p>
            <a:pPr>
              <a:buClr>
                <a:schemeClr val="accent1"/>
              </a:buClr>
            </a:pPr>
            <a:r>
              <a:rPr lang="en-US" sz="1600" dirty="0">
                <a:solidFill>
                  <a:srgbClr val="262626"/>
                </a:solidFill>
                <a:latin typeface="Arial"/>
                <a:ea typeface="Helvetica Neue" panose="02000503000000020004" pitchFamily="2" charset="0"/>
                <a:cs typeface="Arial"/>
              </a:rPr>
              <a:t>Know your products</a:t>
            </a:r>
          </a:p>
          <a:p>
            <a:pPr>
              <a:buClr>
                <a:schemeClr val="accent1"/>
              </a:buClr>
            </a:pPr>
            <a:r>
              <a:rPr lang="en-US" sz="1600" dirty="0">
                <a:solidFill>
                  <a:srgbClr val="262626"/>
                </a:solidFill>
                <a:latin typeface="Arial"/>
                <a:ea typeface="Helvetica Neue" panose="02000503000000020004" pitchFamily="2" charset="0"/>
                <a:cs typeface="Arial"/>
              </a:rPr>
              <a:t>Be ready to answer, “What is your favorite flavor?”</a:t>
            </a:r>
          </a:p>
          <a:p>
            <a:pPr>
              <a:buClr>
                <a:schemeClr val="accent1"/>
              </a:buClr>
            </a:pPr>
            <a:r>
              <a:rPr lang="en-US" sz="1600" dirty="0">
                <a:solidFill>
                  <a:srgbClr val="262626"/>
                </a:solidFill>
                <a:latin typeface="Arial"/>
                <a:ea typeface="Helvetica Neue" panose="02000503000000020004" pitchFamily="2" charset="0"/>
                <a:cs typeface="Arial"/>
              </a:rPr>
              <a:t>Ask the customer for their support of your Scouting activities.</a:t>
            </a:r>
          </a:p>
          <a:p>
            <a:pPr>
              <a:buClr>
                <a:schemeClr val="accent1"/>
              </a:buClr>
            </a:pPr>
            <a:r>
              <a:rPr lang="en-US" sz="1600" dirty="0">
                <a:solidFill>
                  <a:srgbClr val="262626"/>
                </a:solidFill>
                <a:latin typeface="Arial"/>
                <a:ea typeface="Helvetica Neue" panose="02000503000000020004" pitchFamily="2" charset="0"/>
                <a:cs typeface="Arial"/>
              </a:rPr>
              <a:t>Tell your customer what being a Scout means to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7A5B9B-6107-1412-9ED8-FD446C16BB77}"/>
              </a:ext>
            </a:extLst>
          </p:cNvPr>
          <p:cNvSpPr txBox="1"/>
          <p:nvPr/>
        </p:nvSpPr>
        <p:spPr>
          <a:xfrm>
            <a:off x="1513609" y="6465701"/>
            <a:ext cx="9317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TIP: Visit the app training section: How to guides, tips, and resources</a:t>
            </a:r>
          </a:p>
        </p:txBody>
      </p:sp>
    </p:spTree>
    <p:extLst>
      <p:ext uri="{BB962C8B-B14F-4D97-AF65-F5344CB8AC3E}">
        <p14:creationId xmlns:p14="http://schemas.microsoft.com/office/powerpoint/2010/main" val="1880609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F92EA42A-A63A-F753-A2A6-69C8F67E6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EE0CA48-3DB6-9309-B1A0-A0AF4E362843}"/>
              </a:ext>
            </a:extLst>
          </p:cNvPr>
          <p:cNvSpPr txBox="1">
            <a:spLocks/>
          </p:cNvSpPr>
          <p:nvPr/>
        </p:nvSpPr>
        <p:spPr>
          <a:xfrm>
            <a:off x="273977" y="274320"/>
            <a:ext cx="10241623" cy="82307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 Black"/>
                <a:ea typeface="Helvetica Neue Condensed" panose="02000503000000020004" pitchFamily="2" charset="0"/>
                <a:cs typeface="Arial Black" panose="020B0604020202020204" pitchFamily="34" charset="0"/>
              </a:rPr>
              <a:t>GET READY TO SELL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CBF75A-924B-95EA-0408-6AFA7F788D1B}"/>
              </a:ext>
            </a:extLst>
          </p:cNvPr>
          <p:cNvSpPr txBox="1">
            <a:spLocks/>
          </p:cNvSpPr>
          <p:nvPr/>
        </p:nvSpPr>
        <p:spPr>
          <a:xfrm>
            <a:off x="1045589" y="2014171"/>
            <a:ext cx="9677400" cy="35759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62626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More Tips &amp; Training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your sales presentation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Never sell alone or enter anyone’s home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Always walk on the sidewalk and/or driveway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Have mom and/or dad take the Trail’s End App or order form to work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Remember, 2 out of 3 people will buy when asked at their door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Set a GOAL!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Plan out how many sales you will need to reach your sales goal. Determine whom you will ask to help you reach your goal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028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F92EA42A-A63A-F753-A2A6-69C8F67E6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3E17423-A695-4B3F-E75F-15701C7F894B}"/>
              </a:ext>
            </a:extLst>
          </p:cNvPr>
          <p:cNvSpPr txBox="1">
            <a:spLocks/>
          </p:cNvSpPr>
          <p:nvPr/>
        </p:nvSpPr>
        <p:spPr>
          <a:xfrm>
            <a:off x="300872" y="530682"/>
            <a:ext cx="10515600" cy="82307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 Black"/>
                <a:ea typeface="Helvetica Neue Condensed" panose="02000503000000020004" pitchFamily="2" charset="0"/>
                <a:cs typeface="Arial Black" panose="020B0604020202020204" pitchFamily="34" charset="0"/>
              </a:rPr>
              <a:t>A SUCCESSFUL SALE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06A1F5-4401-CCF1-57DF-5D45DAFE1891}"/>
              </a:ext>
            </a:extLst>
          </p:cNvPr>
          <p:cNvSpPr txBox="1"/>
          <p:nvPr/>
        </p:nvSpPr>
        <p:spPr>
          <a:xfrm>
            <a:off x="322136" y="254249"/>
            <a:ext cx="7162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HOW TO SELL OVER $1000 IN UNDER 8 HOURS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6366478-55AE-6D65-1BFA-3176D1EDE5B5}"/>
              </a:ext>
            </a:extLst>
          </p:cNvPr>
          <p:cNvSpPr txBox="1">
            <a:spLocks/>
          </p:cNvSpPr>
          <p:nvPr/>
        </p:nvSpPr>
        <p:spPr>
          <a:xfrm>
            <a:off x="838200" y="1608819"/>
            <a:ext cx="4856018" cy="20072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62626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Personalize: 5 Minutes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Download the Trail’s End App, register an account, and personalize your account. Set a goal, add photos and a short bio on why you’re fundraising.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71A2D0B-640B-A697-4DCD-DBC12ADDA770}"/>
              </a:ext>
            </a:extLst>
          </p:cNvPr>
          <p:cNvSpPr txBox="1">
            <a:spLocks/>
          </p:cNvSpPr>
          <p:nvPr/>
        </p:nvSpPr>
        <p:spPr>
          <a:xfrm>
            <a:off x="859464" y="3825310"/>
            <a:ext cx="4856018" cy="200721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62626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Online Direct: 10 Minutes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into the Trail’s End APP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Online Direct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/>
                <a:cs typeface="Arial"/>
              </a:rPr>
              <a:t>Scroll Down to “Share Your Page”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Your Preferred Option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84E4B3B-1698-70F5-25BE-C0CBEEF43284}"/>
              </a:ext>
            </a:extLst>
          </p:cNvPr>
          <p:cNvSpPr txBox="1">
            <a:spLocks/>
          </p:cNvSpPr>
          <p:nvPr/>
        </p:nvSpPr>
        <p:spPr>
          <a:xfrm>
            <a:off x="6116302" y="1608818"/>
            <a:ext cx="4856018" cy="142532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62626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Storefront: 4 Hours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/>
                <a:ea typeface="Helvetica Neue" panose="02000503000000020004" pitchFamily="2" charset="0"/>
                <a:cs typeface="Arial"/>
              </a:rPr>
              <a:t>Sign up and sell for at least 4 hours. The average Scout sells over $162/</a:t>
            </a:r>
            <a:r>
              <a:rPr lang="en-US" sz="2000" dirty="0" err="1">
                <a:solidFill>
                  <a:srgbClr val="262626"/>
                </a:solidFill>
                <a:latin typeface="Arial"/>
                <a:ea typeface="Helvetica Neue" panose="02000503000000020004" pitchFamily="2" charset="0"/>
                <a:cs typeface="Arial"/>
              </a:rPr>
              <a:t>hr</a:t>
            </a:r>
            <a:r>
              <a:rPr lang="en-US" sz="2000" dirty="0">
                <a:solidFill>
                  <a:srgbClr val="262626"/>
                </a:solidFill>
                <a:latin typeface="Arial"/>
                <a:ea typeface="Helvetica Neue" panose="02000503000000020004" pitchFamily="2" charset="0"/>
                <a:cs typeface="Arial"/>
              </a:rPr>
              <a:t>* at storefronts! </a:t>
            </a:r>
            <a:r>
              <a:rPr lang="en-US" sz="1000" dirty="0">
                <a:solidFill>
                  <a:srgbClr val="262626"/>
                </a:solidFill>
                <a:latin typeface="Arial"/>
                <a:ea typeface="Helvetica Neue" panose="02000503000000020004" pitchFamily="2" charset="0"/>
                <a:cs typeface="Arial"/>
              </a:rPr>
              <a:t>(*national average)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D5CEF-BAB9-A7B9-C68E-A6867439846B}"/>
              </a:ext>
            </a:extLst>
          </p:cNvPr>
          <p:cNvSpPr txBox="1"/>
          <p:nvPr/>
        </p:nvSpPr>
        <p:spPr>
          <a:xfrm>
            <a:off x="6373092" y="3034145"/>
            <a:ext cx="44092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Pro Tip: make the most of your storefront time by working with only one Scout and parent per shift!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A2BD4E6-0AEB-CBB4-1C0B-2CA7C5C6E97F}"/>
              </a:ext>
            </a:extLst>
          </p:cNvPr>
          <p:cNvSpPr txBox="1">
            <a:spLocks/>
          </p:cNvSpPr>
          <p:nvPr/>
        </p:nvSpPr>
        <p:spPr>
          <a:xfrm>
            <a:off x="6116302" y="3824103"/>
            <a:ext cx="4856018" cy="20072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62626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Wagon: 3 Hours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Safely go door-to-door in your neighborhood, with or without product 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Ask your community for their support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 average Scout sells over 100/</a:t>
            </a:r>
            <a:r>
              <a:rPr lang="en-US" sz="2000" dirty="0" err="1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hr</a:t>
            </a: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D6370C-CFB3-0106-3D62-8BBB0674F8A5}"/>
              </a:ext>
            </a:extLst>
          </p:cNvPr>
          <p:cNvSpPr txBox="1"/>
          <p:nvPr/>
        </p:nvSpPr>
        <p:spPr>
          <a:xfrm>
            <a:off x="6373092" y="5803618"/>
            <a:ext cx="44092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Pro Tip: wear your uniform, and practice your popcorn sales pitch!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C74F82-8D14-3C63-7380-EC47671A90EF}"/>
              </a:ext>
            </a:extLst>
          </p:cNvPr>
          <p:cNvSpPr txBox="1"/>
          <p:nvPr/>
        </p:nvSpPr>
        <p:spPr>
          <a:xfrm>
            <a:off x="859464" y="5883598"/>
            <a:ext cx="44092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Pro Tip: additionally share your page during online holidays: Amazon Prime Day, Black Friday, Cyber Monday </a:t>
            </a:r>
            <a:r>
              <a:rPr lang="en-US" sz="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(*subject to change)</a:t>
            </a:r>
          </a:p>
        </p:txBody>
      </p:sp>
    </p:spTree>
    <p:extLst>
      <p:ext uri="{BB962C8B-B14F-4D97-AF65-F5344CB8AC3E}">
        <p14:creationId xmlns:p14="http://schemas.microsoft.com/office/powerpoint/2010/main" val="2227635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F92EA42A-A63A-F753-A2A6-69C8F67E6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9F8A897-9431-CCED-4E68-21ADD8E45E4E}"/>
              </a:ext>
            </a:extLst>
          </p:cNvPr>
          <p:cNvSpPr txBox="1">
            <a:spLocks/>
          </p:cNvSpPr>
          <p:nvPr/>
        </p:nvSpPr>
        <p:spPr>
          <a:xfrm>
            <a:off x="324541" y="407498"/>
            <a:ext cx="10515600" cy="823070"/>
          </a:xfrm>
          <a:prstGeom prst="rect">
            <a:avLst/>
          </a:prstGeom>
        </p:spPr>
        <p:txBody>
          <a:bodyPr lIns="91440" tIns="45720" rIns="91440" bIns="4572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 Black"/>
                <a:ea typeface="Helvetica Neue Condensed" panose="02000503000000020004" pitchFamily="2" charset="0"/>
                <a:cs typeface="Arial Black" panose="020B0604020202020204" pitchFamily="34" charset="0"/>
              </a:rPr>
              <a:t>REWARDS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C3EF9-BAB4-593A-0BB0-A5132025D8EE}"/>
              </a:ext>
            </a:extLst>
          </p:cNvPr>
          <p:cNvSpPr txBox="1">
            <a:spLocks/>
          </p:cNvSpPr>
          <p:nvPr/>
        </p:nvSpPr>
        <p:spPr>
          <a:xfrm>
            <a:off x="228599" y="1706057"/>
            <a:ext cx="7556863" cy="49748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None/>
            </a:pPr>
            <a:r>
              <a:rPr lang="en-US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Scouts earn points towards an Amazon.com e-Gift Card when they record their sales in the Trail’s End App. They choose the prize they want!</a:t>
            </a:r>
          </a:p>
          <a:p>
            <a:pPr marL="0" indent="0">
              <a:buClr>
                <a:srgbClr val="4472C4"/>
              </a:buClr>
              <a:buFont typeface="Arial" panose="020B0604020202020204" pitchFamily="34" charset="0"/>
              <a:buNone/>
            </a:pPr>
            <a:endParaRPr lang="en-US" sz="2000" dirty="0">
              <a:solidFill>
                <a:srgbClr val="262626"/>
              </a:solidFill>
              <a:latin typeface="Arial" panose="020B0604020202020204" pitchFamily="34" charset="0"/>
              <a:ea typeface="Helvetica Neue Medium" panose="02000503000000020004" pitchFamily="2" charset="0"/>
              <a:cs typeface="Arial" panose="020B0604020202020204" pitchFamily="34" charset="0"/>
            </a:endParaRPr>
          </a:p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You Know?!?</a:t>
            </a:r>
          </a:p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1,750 points ($1,500 in sales) provide funds for most Scouts’ Year of Scouting, including registration fees, handbook, uniform, Pack dues, camp, Scout Life magazine, and much more. </a:t>
            </a:r>
          </a:p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Plus, Scouts earn a $60 Amazon e-Gift card!* </a:t>
            </a:r>
          </a:p>
        </p:txBody>
      </p:sp>
      <p:pic>
        <p:nvPicPr>
          <p:cNvPr id="5" name="Picture 4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0E9D1475-CA75-12C2-037C-8CC79FBEB2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998" y="634920"/>
            <a:ext cx="5250181" cy="675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89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d6a633-f1fc-4d89-852c-5d41c98a8791">
      <UserInfo>
        <DisplayName>Caleb Allen</DisplayName>
        <AccountId>2809</AccountId>
        <AccountType/>
      </UserInfo>
      <UserInfo>
        <DisplayName>Becci Ault</DisplayName>
        <AccountId>381</AccountId>
        <AccountType/>
      </UserInfo>
      <UserInfo>
        <DisplayName>Rebecca Lemay</DisplayName>
        <AccountId>1708</AccountId>
        <AccountType/>
      </UserInfo>
    </SharedWithUsers>
    <_activity xmlns="68b35978-79f5-4da7-a65d-1873ded4290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00F9710FE1304F90E68D1BCE40B7D0" ma:contentTypeVersion="10" ma:contentTypeDescription="Create a new document." ma:contentTypeScope="" ma:versionID="ad7d072a939fcb10c03e83827a156299">
  <xsd:schema xmlns:xsd="http://www.w3.org/2001/XMLSchema" xmlns:xs="http://www.w3.org/2001/XMLSchema" xmlns:p="http://schemas.microsoft.com/office/2006/metadata/properties" xmlns:ns3="d6d6a633-f1fc-4d89-852c-5d41c98a8791" xmlns:ns4="68b35978-79f5-4da7-a65d-1873ded42904" targetNamespace="http://schemas.microsoft.com/office/2006/metadata/properties" ma:root="true" ma:fieldsID="d0ec81c52cc2975c6ad00c80811c114f" ns3:_="" ns4:_="">
    <xsd:import namespace="d6d6a633-f1fc-4d89-852c-5d41c98a8791"/>
    <xsd:import namespace="68b35978-79f5-4da7-a65d-1873ded4290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d6a633-f1fc-4d89-852c-5d41c98a879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b35978-79f5-4da7-a65d-1873ded429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308C4E-324B-45A8-B9E9-2B2C706030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8581FC-6A18-49DF-A95D-1E4627A5E01A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d6d6a633-f1fc-4d89-852c-5d41c98a8791"/>
    <ds:schemaRef ds:uri="http://schemas.microsoft.com/office/2006/documentManagement/types"/>
    <ds:schemaRef ds:uri="http://purl.org/dc/elements/1.1/"/>
    <ds:schemaRef ds:uri="68b35978-79f5-4da7-a65d-1873ded4290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E3EB08A-2E0C-48E8-AC45-5851A11CFF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d6a633-f1fc-4d89-852c-5d41c98a8791"/>
    <ds:schemaRef ds:uri="68b35978-79f5-4da7-a65d-1873ded42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19713</TotalTime>
  <Words>1264</Words>
  <Application>Microsoft Office PowerPoint</Application>
  <PresentationFormat>Widescreen</PresentationFormat>
  <Paragraphs>230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Arielle Lupinacci</dc:creator>
  <cp:keywords/>
  <dc:description/>
  <cp:lastModifiedBy>Sheri Stoller</cp:lastModifiedBy>
  <cp:revision>171</cp:revision>
  <dcterms:created xsi:type="dcterms:W3CDTF">2019-10-22T13:32:28Z</dcterms:created>
  <dcterms:modified xsi:type="dcterms:W3CDTF">2023-06-22T21:19:58Z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0x0101008B00F9710FE1304F90E68D1BCE40B7D0</vt:lpwstr>
  </property>
  <property fmtid="{D5CDD505-2E9C-101B-9397-08002B2CF9AE}" pid="3" name="MediaServiceImageTags">
    <vt:lpwstr/>
  </property>
</Properties>
</file>